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sldIdLst>
    <p:sldId id="256" r:id="rId2"/>
    <p:sldId id="257" r:id="rId3"/>
    <p:sldId id="295" r:id="rId4"/>
    <p:sldId id="260" r:id="rId5"/>
    <p:sldId id="261" r:id="rId6"/>
    <p:sldId id="265" r:id="rId7"/>
    <p:sldId id="266" r:id="rId8"/>
    <p:sldId id="275" r:id="rId9"/>
    <p:sldId id="268" r:id="rId10"/>
    <p:sldId id="269" r:id="rId11"/>
    <p:sldId id="270" r:id="rId12"/>
    <p:sldId id="271" r:id="rId13"/>
    <p:sldId id="272" r:id="rId14"/>
    <p:sldId id="273" r:id="rId15"/>
    <p:sldId id="296" r:id="rId16"/>
    <p:sldId id="310" r:id="rId17"/>
    <p:sldId id="277" r:id="rId18"/>
    <p:sldId id="279" r:id="rId19"/>
    <p:sldId id="280"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8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815"/>
    <p:restoredTop sz="94669"/>
  </p:normalViewPr>
  <p:slideViewPr>
    <p:cSldViewPr snapToGrid="0" snapToObjects="1">
      <p:cViewPr varScale="1">
        <p:scale>
          <a:sx n="103" d="100"/>
          <a:sy n="103" d="100"/>
        </p:scale>
        <p:origin x="13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8BD83-33C6-A745-BBED-D4CE779F2EEE}"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561E25BA-F2E9-574D-BCCD-501E94DAE275}">
      <dgm:prSet phldrT="[Text]" phldr="1"/>
      <dgm:spPr/>
      <dgm:t>
        <a:bodyPr/>
        <a:lstStyle/>
        <a:p>
          <a:endParaRPr lang="en-US"/>
        </a:p>
      </dgm:t>
    </dgm:pt>
    <dgm:pt modelId="{6BE60240-A9F9-5E43-BA5F-276CA80B5AFD}" type="parTrans" cxnId="{A4ED3918-7ADC-C44B-86C9-BDCC189BBDCD}">
      <dgm:prSet/>
      <dgm:spPr/>
      <dgm:t>
        <a:bodyPr/>
        <a:lstStyle/>
        <a:p>
          <a:endParaRPr lang="en-US"/>
        </a:p>
      </dgm:t>
    </dgm:pt>
    <dgm:pt modelId="{44276ED6-EFA4-F748-BB49-06D2F6465C7C}" type="sibTrans" cxnId="{A4ED3918-7ADC-C44B-86C9-BDCC189BBDCD}">
      <dgm:prSet/>
      <dgm:spPr/>
      <dgm:t>
        <a:bodyPr/>
        <a:lstStyle/>
        <a:p>
          <a:endParaRPr lang="en-US"/>
        </a:p>
      </dgm:t>
    </dgm:pt>
    <dgm:pt modelId="{C3D70E4A-A7C6-D549-AB16-1D79D9F5884F}">
      <dgm:prSet phldrT="[Text]" phldr="1"/>
      <dgm:spPr/>
      <dgm:t>
        <a:bodyPr/>
        <a:lstStyle/>
        <a:p>
          <a:endParaRPr lang="en-US" dirty="0"/>
        </a:p>
      </dgm:t>
    </dgm:pt>
    <dgm:pt modelId="{0A83A409-D6CF-9641-8162-DB758B7B54DB}" type="parTrans" cxnId="{C6504426-4AE3-CA47-884D-06E5EC0AF0DB}">
      <dgm:prSet/>
      <dgm:spPr/>
      <dgm:t>
        <a:bodyPr/>
        <a:lstStyle/>
        <a:p>
          <a:endParaRPr lang="en-US"/>
        </a:p>
      </dgm:t>
    </dgm:pt>
    <dgm:pt modelId="{3CD77DEA-2965-5045-8DED-D67376F133AB}" type="sibTrans" cxnId="{C6504426-4AE3-CA47-884D-06E5EC0AF0DB}">
      <dgm:prSet/>
      <dgm:spPr/>
      <dgm:t>
        <a:bodyPr/>
        <a:lstStyle/>
        <a:p>
          <a:endParaRPr lang="en-US"/>
        </a:p>
      </dgm:t>
    </dgm:pt>
    <dgm:pt modelId="{97281D83-4E50-6344-8C45-50AE4497DCF1}">
      <dgm:prSet phldrT="[Text]" phldr="1"/>
      <dgm:spPr/>
      <dgm:t>
        <a:bodyPr/>
        <a:lstStyle/>
        <a:p>
          <a:endParaRPr lang="en-US" dirty="0"/>
        </a:p>
      </dgm:t>
    </dgm:pt>
    <dgm:pt modelId="{0D059EA1-B6DD-BA4F-A8BA-406C098A3F48}" type="parTrans" cxnId="{96AF35ED-F86B-264C-B6F7-4B8B327A5558}">
      <dgm:prSet/>
      <dgm:spPr/>
      <dgm:t>
        <a:bodyPr/>
        <a:lstStyle/>
        <a:p>
          <a:endParaRPr lang="en-US"/>
        </a:p>
      </dgm:t>
    </dgm:pt>
    <dgm:pt modelId="{06791FA0-44A9-594C-B561-85DA9062E92F}" type="sibTrans" cxnId="{96AF35ED-F86B-264C-B6F7-4B8B327A5558}">
      <dgm:prSet/>
      <dgm:spPr/>
      <dgm:t>
        <a:bodyPr/>
        <a:lstStyle/>
        <a:p>
          <a:endParaRPr lang="en-US"/>
        </a:p>
      </dgm:t>
    </dgm:pt>
    <dgm:pt modelId="{BB197501-FC64-4D47-BF9C-39265432C49A}" type="pres">
      <dgm:prSet presAssocID="{A1F8BD83-33C6-A745-BBED-D4CE779F2EEE}" presName="Name0" presStyleCnt="0">
        <dgm:presLayoutVars>
          <dgm:chMax val="7"/>
          <dgm:chPref val="7"/>
          <dgm:dir/>
          <dgm:animLvl val="lvl"/>
        </dgm:presLayoutVars>
      </dgm:prSet>
      <dgm:spPr/>
      <dgm:t>
        <a:bodyPr/>
        <a:lstStyle/>
        <a:p>
          <a:endParaRPr lang="en-US"/>
        </a:p>
      </dgm:t>
    </dgm:pt>
    <dgm:pt modelId="{95129D1D-17BB-6D4D-A1E7-B9FCA307B5B6}" type="pres">
      <dgm:prSet presAssocID="{561E25BA-F2E9-574D-BCCD-501E94DAE275}" presName="Accent1" presStyleCnt="0"/>
      <dgm:spPr/>
    </dgm:pt>
    <dgm:pt modelId="{285D590D-4EE6-AF40-9D99-3FD1E7A4685C}" type="pres">
      <dgm:prSet presAssocID="{561E25BA-F2E9-574D-BCCD-501E94DAE275}" presName="Accent" presStyleLbl="node1" presStyleIdx="0" presStyleCnt="3"/>
      <dgm:spPr/>
    </dgm:pt>
    <dgm:pt modelId="{7E87EA72-91DE-D140-8005-0BF1EF86F5DD}" type="pres">
      <dgm:prSet presAssocID="{561E25BA-F2E9-574D-BCCD-501E94DAE275}" presName="Parent1" presStyleLbl="revTx" presStyleIdx="0" presStyleCnt="3">
        <dgm:presLayoutVars>
          <dgm:chMax val="1"/>
          <dgm:chPref val="1"/>
          <dgm:bulletEnabled val="1"/>
        </dgm:presLayoutVars>
      </dgm:prSet>
      <dgm:spPr/>
      <dgm:t>
        <a:bodyPr/>
        <a:lstStyle/>
        <a:p>
          <a:endParaRPr lang="en-US"/>
        </a:p>
      </dgm:t>
    </dgm:pt>
    <dgm:pt modelId="{27D1D16E-7970-C34B-BEAE-6BA945B6D41B}" type="pres">
      <dgm:prSet presAssocID="{C3D70E4A-A7C6-D549-AB16-1D79D9F5884F}" presName="Accent2" presStyleCnt="0"/>
      <dgm:spPr/>
    </dgm:pt>
    <dgm:pt modelId="{DE2279E8-945D-4E41-A7D0-E7C6515296C5}" type="pres">
      <dgm:prSet presAssocID="{C3D70E4A-A7C6-D549-AB16-1D79D9F5884F}" presName="Accent" presStyleLbl="node1" presStyleIdx="1" presStyleCnt="3"/>
      <dgm:spPr/>
    </dgm:pt>
    <dgm:pt modelId="{A8E210E9-CB22-E047-BAA9-004A568B308F}" type="pres">
      <dgm:prSet presAssocID="{C3D70E4A-A7C6-D549-AB16-1D79D9F5884F}" presName="Parent2" presStyleLbl="revTx" presStyleIdx="1" presStyleCnt="3">
        <dgm:presLayoutVars>
          <dgm:chMax val="1"/>
          <dgm:chPref val="1"/>
          <dgm:bulletEnabled val="1"/>
        </dgm:presLayoutVars>
      </dgm:prSet>
      <dgm:spPr/>
      <dgm:t>
        <a:bodyPr/>
        <a:lstStyle/>
        <a:p>
          <a:endParaRPr lang="en-US"/>
        </a:p>
      </dgm:t>
    </dgm:pt>
    <dgm:pt modelId="{02242D1D-DA5E-084A-9079-9C3CBCBEB032}" type="pres">
      <dgm:prSet presAssocID="{97281D83-4E50-6344-8C45-50AE4497DCF1}" presName="Accent3" presStyleCnt="0"/>
      <dgm:spPr/>
    </dgm:pt>
    <dgm:pt modelId="{5598E295-685B-F249-8AC3-A22E084BA110}" type="pres">
      <dgm:prSet presAssocID="{97281D83-4E50-6344-8C45-50AE4497DCF1}" presName="Accent" presStyleLbl="node1" presStyleIdx="2" presStyleCnt="3"/>
      <dgm:spPr/>
    </dgm:pt>
    <dgm:pt modelId="{4326799E-6785-ED4D-BB20-8ED61893B68D}" type="pres">
      <dgm:prSet presAssocID="{97281D83-4E50-6344-8C45-50AE4497DCF1}" presName="Parent3" presStyleLbl="revTx" presStyleIdx="2" presStyleCnt="3">
        <dgm:presLayoutVars>
          <dgm:chMax val="1"/>
          <dgm:chPref val="1"/>
          <dgm:bulletEnabled val="1"/>
        </dgm:presLayoutVars>
      </dgm:prSet>
      <dgm:spPr/>
      <dgm:t>
        <a:bodyPr/>
        <a:lstStyle/>
        <a:p>
          <a:endParaRPr lang="en-US"/>
        </a:p>
      </dgm:t>
    </dgm:pt>
  </dgm:ptLst>
  <dgm:cxnLst>
    <dgm:cxn modelId="{AC7F741B-B5E9-DA42-8585-28BDB40D19B8}" type="presOf" srcId="{97281D83-4E50-6344-8C45-50AE4497DCF1}" destId="{4326799E-6785-ED4D-BB20-8ED61893B68D}" srcOrd="0" destOrd="0" presId="urn:microsoft.com/office/officeart/2009/layout/CircleArrowProcess"/>
    <dgm:cxn modelId="{FBAA896B-4998-EE43-AB84-AB7EF2CC60F9}" type="presOf" srcId="{C3D70E4A-A7C6-D549-AB16-1D79D9F5884F}" destId="{A8E210E9-CB22-E047-BAA9-004A568B308F}" srcOrd="0" destOrd="0" presId="urn:microsoft.com/office/officeart/2009/layout/CircleArrowProcess"/>
    <dgm:cxn modelId="{C6504426-4AE3-CA47-884D-06E5EC0AF0DB}" srcId="{A1F8BD83-33C6-A745-BBED-D4CE779F2EEE}" destId="{C3D70E4A-A7C6-D549-AB16-1D79D9F5884F}" srcOrd="1" destOrd="0" parTransId="{0A83A409-D6CF-9641-8162-DB758B7B54DB}" sibTransId="{3CD77DEA-2965-5045-8DED-D67376F133AB}"/>
    <dgm:cxn modelId="{96AF35ED-F86B-264C-B6F7-4B8B327A5558}" srcId="{A1F8BD83-33C6-A745-BBED-D4CE779F2EEE}" destId="{97281D83-4E50-6344-8C45-50AE4497DCF1}" srcOrd="2" destOrd="0" parTransId="{0D059EA1-B6DD-BA4F-A8BA-406C098A3F48}" sibTransId="{06791FA0-44A9-594C-B561-85DA9062E92F}"/>
    <dgm:cxn modelId="{A4ED3918-7ADC-C44B-86C9-BDCC189BBDCD}" srcId="{A1F8BD83-33C6-A745-BBED-D4CE779F2EEE}" destId="{561E25BA-F2E9-574D-BCCD-501E94DAE275}" srcOrd="0" destOrd="0" parTransId="{6BE60240-A9F9-5E43-BA5F-276CA80B5AFD}" sibTransId="{44276ED6-EFA4-F748-BB49-06D2F6465C7C}"/>
    <dgm:cxn modelId="{953A8733-657A-B84B-A4EB-FB9F7D969EF4}" type="presOf" srcId="{561E25BA-F2E9-574D-BCCD-501E94DAE275}" destId="{7E87EA72-91DE-D140-8005-0BF1EF86F5DD}" srcOrd="0" destOrd="0" presId="urn:microsoft.com/office/officeart/2009/layout/CircleArrowProcess"/>
    <dgm:cxn modelId="{2A391025-E5E3-E044-968F-7E3A98FC67B6}" type="presOf" srcId="{A1F8BD83-33C6-A745-BBED-D4CE779F2EEE}" destId="{BB197501-FC64-4D47-BF9C-39265432C49A}" srcOrd="0" destOrd="0" presId="urn:microsoft.com/office/officeart/2009/layout/CircleArrowProcess"/>
    <dgm:cxn modelId="{94B2D808-34B3-014C-B77D-769D63945714}" type="presParOf" srcId="{BB197501-FC64-4D47-BF9C-39265432C49A}" destId="{95129D1D-17BB-6D4D-A1E7-B9FCA307B5B6}" srcOrd="0" destOrd="0" presId="urn:microsoft.com/office/officeart/2009/layout/CircleArrowProcess"/>
    <dgm:cxn modelId="{4FBB275D-097D-E64F-8DD1-CB6FE033C5BD}" type="presParOf" srcId="{95129D1D-17BB-6D4D-A1E7-B9FCA307B5B6}" destId="{285D590D-4EE6-AF40-9D99-3FD1E7A4685C}" srcOrd="0" destOrd="0" presId="urn:microsoft.com/office/officeart/2009/layout/CircleArrowProcess"/>
    <dgm:cxn modelId="{CD8F75E8-6CB9-0440-9587-A8169A82C449}" type="presParOf" srcId="{BB197501-FC64-4D47-BF9C-39265432C49A}" destId="{7E87EA72-91DE-D140-8005-0BF1EF86F5DD}" srcOrd="1" destOrd="0" presId="urn:microsoft.com/office/officeart/2009/layout/CircleArrowProcess"/>
    <dgm:cxn modelId="{C5CEB48F-6445-4A4E-9D6E-151BBE4715F6}" type="presParOf" srcId="{BB197501-FC64-4D47-BF9C-39265432C49A}" destId="{27D1D16E-7970-C34B-BEAE-6BA945B6D41B}" srcOrd="2" destOrd="0" presId="urn:microsoft.com/office/officeart/2009/layout/CircleArrowProcess"/>
    <dgm:cxn modelId="{B422150B-A9B0-1A4D-830B-8777CED1F465}" type="presParOf" srcId="{27D1D16E-7970-C34B-BEAE-6BA945B6D41B}" destId="{DE2279E8-945D-4E41-A7D0-E7C6515296C5}" srcOrd="0" destOrd="0" presId="urn:microsoft.com/office/officeart/2009/layout/CircleArrowProcess"/>
    <dgm:cxn modelId="{048D3CEC-B067-E54E-AA4A-A86838CBFFAA}" type="presParOf" srcId="{BB197501-FC64-4D47-BF9C-39265432C49A}" destId="{A8E210E9-CB22-E047-BAA9-004A568B308F}" srcOrd="3" destOrd="0" presId="urn:microsoft.com/office/officeart/2009/layout/CircleArrowProcess"/>
    <dgm:cxn modelId="{E8BC822E-F78E-8D42-AA03-50B1BA15618D}" type="presParOf" srcId="{BB197501-FC64-4D47-BF9C-39265432C49A}" destId="{02242D1D-DA5E-084A-9079-9C3CBCBEB032}" srcOrd="4" destOrd="0" presId="urn:microsoft.com/office/officeart/2009/layout/CircleArrowProcess"/>
    <dgm:cxn modelId="{8FE4C6DA-DF3D-434C-A216-307DE4C84C9F}" type="presParOf" srcId="{02242D1D-DA5E-084A-9079-9C3CBCBEB032}" destId="{5598E295-685B-F249-8AC3-A22E084BA110}" srcOrd="0" destOrd="0" presId="urn:microsoft.com/office/officeart/2009/layout/CircleArrowProcess"/>
    <dgm:cxn modelId="{8F7BEE71-3166-A34C-B545-14757F78C1E5}" type="presParOf" srcId="{BB197501-FC64-4D47-BF9C-39265432C49A}" destId="{4326799E-6785-ED4D-BB20-8ED61893B68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D590D-4EE6-AF40-9D99-3FD1E7A4685C}">
      <dsp:nvSpPr>
        <dsp:cNvPr id="0" name=""/>
        <dsp:cNvSpPr/>
      </dsp:nvSpPr>
      <dsp:spPr>
        <a:xfrm>
          <a:off x="1928456" y="0"/>
          <a:ext cx="1486822" cy="148704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7EA72-91DE-D140-8005-0BF1EF86F5DD}">
      <dsp:nvSpPr>
        <dsp:cNvPr id="0" name=""/>
        <dsp:cNvSpPr/>
      </dsp:nvSpPr>
      <dsp:spPr>
        <a:xfrm>
          <a:off x="2257092" y="536869"/>
          <a:ext cx="826198" cy="41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dsp:txBody>
      <dsp:txXfrm>
        <a:off x="2257092" y="536869"/>
        <a:ext cx="826198" cy="413000"/>
      </dsp:txXfrm>
    </dsp:sp>
    <dsp:sp modelId="{DE2279E8-945D-4E41-A7D0-E7C6515296C5}">
      <dsp:nvSpPr>
        <dsp:cNvPr id="0" name=""/>
        <dsp:cNvSpPr/>
      </dsp:nvSpPr>
      <dsp:spPr>
        <a:xfrm>
          <a:off x="1515496" y="854419"/>
          <a:ext cx="1486822" cy="148704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210E9-CB22-E047-BAA9-004A568B308F}">
      <dsp:nvSpPr>
        <dsp:cNvPr id="0" name=""/>
        <dsp:cNvSpPr/>
      </dsp:nvSpPr>
      <dsp:spPr>
        <a:xfrm>
          <a:off x="1845808" y="1396232"/>
          <a:ext cx="826198" cy="41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dsp:txBody>
      <dsp:txXfrm>
        <a:off x="1845808" y="1396232"/>
        <a:ext cx="826198" cy="413000"/>
      </dsp:txXfrm>
    </dsp:sp>
    <dsp:sp modelId="{5598E295-685B-F249-8AC3-A22E084BA110}">
      <dsp:nvSpPr>
        <dsp:cNvPr id="0" name=""/>
        <dsp:cNvSpPr/>
      </dsp:nvSpPr>
      <dsp:spPr>
        <a:xfrm>
          <a:off x="2034278" y="1811085"/>
          <a:ext cx="1277411" cy="127792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6799E-6785-ED4D-BB20-8ED61893B68D}">
      <dsp:nvSpPr>
        <dsp:cNvPr id="0" name=""/>
        <dsp:cNvSpPr/>
      </dsp:nvSpPr>
      <dsp:spPr>
        <a:xfrm>
          <a:off x="2259047" y="2256829"/>
          <a:ext cx="826198" cy="41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dsp:txBody>
      <dsp:txXfrm>
        <a:off x="2259047" y="2256829"/>
        <a:ext cx="826198" cy="41300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7427-5C82-444B-AB65-341A529B7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7CA86-BA7A-3B4C-B63F-B7B3FA73D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5EC79-FC9E-5B41-BAA6-924811F9D0A1}"/>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a:extLst>
              <a:ext uri="{FF2B5EF4-FFF2-40B4-BE49-F238E27FC236}">
                <a16:creationId xmlns:a16="http://schemas.microsoft.com/office/drawing/2014/main" id="{94295E8F-F69B-1847-952D-1DDECAE3B1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73963B-0706-1D4C-B575-C315A8324EC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841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FB8B-084E-4840-85C4-FF9234F3D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6B11D2-1DD5-3943-BB43-A87ED8ADAC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D1D6A-2EB0-A84D-A578-EEDA80798A67}"/>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a:extLst>
              <a:ext uri="{FF2B5EF4-FFF2-40B4-BE49-F238E27FC236}">
                <a16:creationId xmlns:a16="http://schemas.microsoft.com/office/drawing/2014/main" id="{8A9F6295-A265-9C43-A0F4-C41014D54A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30BE31-D871-3E4D-BF83-45C7750B72A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34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119BCB-8AC0-B741-9CCF-6BFD370C67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BEFF2-424C-1B47-A87D-0CF4388E6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236A5-BF73-6C45-B6B9-30D6B0D6D75C}"/>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a:extLst>
              <a:ext uri="{FF2B5EF4-FFF2-40B4-BE49-F238E27FC236}">
                <a16:creationId xmlns:a16="http://schemas.microsoft.com/office/drawing/2014/main" id="{BA0719BF-7542-1946-80DC-21ED96A2E1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D4CD2D-EF73-584A-8EA7-B2864280AEB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774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902D-8D1E-5F4F-B887-FDFBC00EA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184A96-772F-744B-9F4A-EB3E5DB40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4A117-1758-0E47-AAEA-93D27AC07394}"/>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a:extLst>
              <a:ext uri="{FF2B5EF4-FFF2-40B4-BE49-F238E27FC236}">
                <a16:creationId xmlns:a16="http://schemas.microsoft.com/office/drawing/2014/main" id="{61686DD5-59E4-B948-9A27-F57978335A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A3287B-389C-334D-8C68-D7DEC0F2BDE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59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09D8A-7977-E04F-961C-45493A9D7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D3247-4472-8A46-91CA-9964E2085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07C01F-0875-3340-8A79-FC7C1D60C3EB}"/>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a:extLst>
              <a:ext uri="{FF2B5EF4-FFF2-40B4-BE49-F238E27FC236}">
                <a16:creationId xmlns:a16="http://schemas.microsoft.com/office/drawing/2014/main" id="{73A12DC6-5C83-8F4C-B7EF-7BA107FFCE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D48D3E-013E-0D4B-AADA-5997D20B469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386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DDB2-7163-474B-8EE8-2DE857AF6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9F729-CE97-5742-918F-61E7F536B4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1D168-2A67-3344-83D0-38B9B248B4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B71B8-6B91-334B-AAAA-647581133C35}"/>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a:extLst>
              <a:ext uri="{FF2B5EF4-FFF2-40B4-BE49-F238E27FC236}">
                <a16:creationId xmlns:a16="http://schemas.microsoft.com/office/drawing/2014/main" id="{730B0E7B-550D-C341-A46A-98FD5382DF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C6621D-C7E1-5440-B8A9-EEA8E14ADD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770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B011-25E6-EA4D-A8DA-92C944A53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1E0B2-80BA-BB40-82FC-ED98F15D8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AD9E5-3293-804C-97D8-2F5E10A552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2551B-F47A-994A-AA51-4C11A039D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C72AE-D5A7-314D-A7AB-0A3FEE4B87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9D5787-870A-DE4B-A860-775E4DE48D64}"/>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8" name="Footer Placeholder 7">
            <a:extLst>
              <a:ext uri="{FF2B5EF4-FFF2-40B4-BE49-F238E27FC236}">
                <a16:creationId xmlns:a16="http://schemas.microsoft.com/office/drawing/2014/main" id="{D2DFEEBD-9CB8-114E-9EB8-B068D5B88C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B5CC7B-4BAC-D04D-9020-49E5BE76EB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922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6780-8457-D445-A887-489F03AD8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50EC35-F8E8-4842-B550-48C75FAAEAF7}"/>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4" name="Footer Placeholder 3">
            <a:extLst>
              <a:ext uri="{FF2B5EF4-FFF2-40B4-BE49-F238E27FC236}">
                <a16:creationId xmlns:a16="http://schemas.microsoft.com/office/drawing/2014/main" id="{7662EE26-D62E-584F-A81D-4462D02097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CF2D41-7102-AE4E-9CE7-27A344CA772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468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33343-227E-0E45-9334-58770ABC5011}"/>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3" name="Footer Placeholder 2">
            <a:extLst>
              <a:ext uri="{FF2B5EF4-FFF2-40B4-BE49-F238E27FC236}">
                <a16:creationId xmlns:a16="http://schemas.microsoft.com/office/drawing/2014/main" id="{4067E289-AD38-EE40-AC31-670EBC9748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35043D-DB0F-CB4A-9B1D-368E135989E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5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465A-F121-4146-9C59-6BDE3066B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CB73D5-47F7-AE41-89BD-70CED4650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FBCE9D-CFB2-054A-82D9-CF89D172A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4AB6D-F8F2-F74E-892F-6FC3C75D432D}"/>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a:extLst>
              <a:ext uri="{FF2B5EF4-FFF2-40B4-BE49-F238E27FC236}">
                <a16:creationId xmlns:a16="http://schemas.microsoft.com/office/drawing/2014/main" id="{9AA5A523-FB39-9541-9C41-3C22285462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7A1E13-47A6-4248-8717-8691F3E0C0F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002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AE88-CF91-964A-B892-D0100B647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BA0ABC-2FD2-6D42-B1BF-1419DD40B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320AD6-3893-7440-8A7B-C93C3BC1F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A9C95-52E5-3645-B282-026528221634}"/>
              </a:ext>
            </a:extLst>
          </p:cNvPr>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a:extLst>
              <a:ext uri="{FF2B5EF4-FFF2-40B4-BE49-F238E27FC236}">
                <a16:creationId xmlns:a16="http://schemas.microsoft.com/office/drawing/2014/main" id="{6F42720C-442F-F645-BE00-72BAD7C9EE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703AEC-0CC4-F644-8563-D34E4F2C77D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9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179CD-DD64-0A4D-B425-DEE412FDA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76104-6D81-664C-8EC8-420B0F5E2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AC9FA-EDE8-7E44-BB07-E3ECBDDDB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2/25/2020</a:t>
            </a:fld>
            <a:endParaRPr lang="en-US" dirty="0"/>
          </a:p>
        </p:txBody>
      </p:sp>
      <p:sp>
        <p:nvSpPr>
          <p:cNvPr id="5" name="Footer Placeholder 4">
            <a:extLst>
              <a:ext uri="{FF2B5EF4-FFF2-40B4-BE49-F238E27FC236}">
                <a16:creationId xmlns:a16="http://schemas.microsoft.com/office/drawing/2014/main" id="{C0438F8A-F4DF-4C47-845A-AA5DF218F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45555A4-8AB0-8748-B739-2B58F61BB4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84137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9E2BC4-8D54-054F-8F9B-D5619924A6E4}"/>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400" kern="1200">
                <a:solidFill>
                  <a:srgbClr val="FFFFFF"/>
                </a:solidFill>
                <a:latin typeface="+mj-lt"/>
                <a:ea typeface="+mj-ea"/>
                <a:cs typeface="+mj-cs"/>
              </a:rPr>
              <a:t>Changing the Conversation: </a:t>
            </a:r>
          </a:p>
        </p:txBody>
      </p:sp>
      <p:sp>
        <p:nvSpPr>
          <p:cNvPr id="3" name="Subtitle 2">
            <a:extLst>
              <a:ext uri="{FF2B5EF4-FFF2-40B4-BE49-F238E27FC236}">
                <a16:creationId xmlns:a16="http://schemas.microsoft.com/office/drawing/2014/main" id="{B8C55F1D-7B2B-CD47-A096-C0B2E889826E}"/>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algn="l"/>
            <a:r>
              <a:rPr lang="en-US" sz="3600" dirty="0">
                <a:solidFill>
                  <a:srgbClr val="000000"/>
                </a:solidFill>
              </a:rPr>
              <a:t>Taking Trauma Into Account When Representing Children </a:t>
            </a:r>
          </a:p>
          <a:p>
            <a:pPr algn="l"/>
            <a:r>
              <a:rPr lang="en-US" sz="3600" dirty="0">
                <a:solidFill>
                  <a:srgbClr val="000000"/>
                </a:solidFill>
              </a:rPr>
              <a:t>in Foster Care</a:t>
            </a:r>
          </a:p>
          <a:p>
            <a:pPr algn="l"/>
            <a:endParaRPr lang="en-US" sz="3600" dirty="0">
              <a:solidFill>
                <a:srgbClr val="000000"/>
              </a:solidFill>
            </a:endParaRPr>
          </a:p>
          <a:p>
            <a:pPr algn="l"/>
            <a:r>
              <a:rPr lang="en-US" sz="1800" dirty="0">
                <a:solidFill>
                  <a:srgbClr val="000000"/>
                </a:solidFill>
              </a:rPr>
              <a:t>-Kristen Bell, JD, </a:t>
            </a:r>
            <a:r>
              <a:rPr lang="en-US" sz="1800" dirty="0" err="1">
                <a:solidFill>
                  <a:srgbClr val="000000"/>
                </a:solidFill>
              </a:rPr>
              <a:t>M.Ed</a:t>
            </a:r>
            <a:endParaRPr lang="en-US" sz="1800" dirty="0">
              <a:solidFill>
                <a:srgbClr val="000000"/>
              </a:solidFill>
            </a:endParaRPr>
          </a:p>
          <a:p>
            <a:pPr algn="l"/>
            <a:r>
              <a:rPr lang="en-US" sz="1800" dirty="0">
                <a:solidFill>
                  <a:srgbClr val="000000"/>
                </a:solidFill>
              </a:rPr>
              <a:t>Texas Lawyers for Children</a:t>
            </a:r>
          </a:p>
        </p:txBody>
      </p:sp>
      <p:grpSp>
        <p:nvGrpSpPr>
          <p:cNvPr id="19" name="Group 18">
            <a:extLst>
              <a:ext uri="{FF2B5EF4-FFF2-40B4-BE49-F238E27FC236}">
                <a16:creationId xmlns:a16="http://schemas.microsoft.com/office/drawing/2014/main" id="{D9BC5A99-0492-1144-98BC-F40A78171D0C}"/>
              </a:ext>
            </a:extLst>
          </p:cNvPr>
          <p:cNvGrpSpPr/>
          <p:nvPr/>
        </p:nvGrpSpPr>
        <p:grpSpPr>
          <a:xfrm>
            <a:off x="8870958" y="6328348"/>
            <a:ext cx="2876721" cy="369332"/>
            <a:chOff x="8870958" y="6328348"/>
            <a:chExt cx="2876721" cy="369332"/>
          </a:xfrm>
        </p:grpSpPr>
        <p:sp>
          <p:nvSpPr>
            <p:cNvPr id="21" name="TextBox 20">
              <a:extLst>
                <a:ext uri="{FF2B5EF4-FFF2-40B4-BE49-F238E27FC236}">
                  <a16:creationId xmlns:a16="http://schemas.microsoft.com/office/drawing/2014/main" id="{893F455A-C636-AA4D-B43E-D083570293BB}"/>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29" name="TextBox 28">
              <a:extLst>
                <a:ext uri="{FF2B5EF4-FFF2-40B4-BE49-F238E27FC236}">
                  <a16:creationId xmlns:a16="http://schemas.microsoft.com/office/drawing/2014/main" id="{51170F63-2CF7-194D-A1E7-E445DB8566F9}"/>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166352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9779C4A-0E79-1A41-83D0-884E45A72CA3}"/>
              </a:ext>
            </a:extLst>
          </p:cNvPr>
          <p:cNvPicPr>
            <a:picLocks noChangeAspect="1"/>
          </p:cNvPicPr>
          <p:nvPr/>
        </p:nvPicPr>
        <p:blipFill>
          <a:blip r:embed="rId2"/>
          <a:stretch>
            <a:fillRect/>
          </a:stretch>
        </p:blipFill>
        <p:spPr>
          <a:xfrm>
            <a:off x="882650" y="781050"/>
            <a:ext cx="10426700" cy="5295900"/>
          </a:xfrm>
          <a:prstGeom prst="rect">
            <a:avLst/>
          </a:prstGeom>
        </p:spPr>
      </p:pic>
      <p:grpSp>
        <p:nvGrpSpPr>
          <p:cNvPr id="6" name="Group 5">
            <a:extLst>
              <a:ext uri="{FF2B5EF4-FFF2-40B4-BE49-F238E27FC236}">
                <a16:creationId xmlns:a16="http://schemas.microsoft.com/office/drawing/2014/main" id="{0ED5D63C-0BA0-F24E-8E50-E46EDE84ADDD}"/>
              </a:ext>
            </a:extLst>
          </p:cNvPr>
          <p:cNvGrpSpPr/>
          <p:nvPr/>
        </p:nvGrpSpPr>
        <p:grpSpPr>
          <a:xfrm>
            <a:off x="7815828" y="6439300"/>
            <a:ext cx="4189905" cy="369332"/>
            <a:chOff x="7815828" y="6439300"/>
            <a:chExt cx="4189905" cy="369332"/>
          </a:xfrm>
        </p:grpSpPr>
        <p:sp>
          <p:nvSpPr>
            <p:cNvPr id="4" name="TextBox 3">
              <a:extLst>
                <a:ext uri="{FF2B5EF4-FFF2-40B4-BE49-F238E27FC236}">
                  <a16:creationId xmlns:a16="http://schemas.microsoft.com/office/drawing/2014/main" id="{71A7ED1D-7725-384B-8DAE-0F618E344437}"/>
                </a:ext>
              </a:extLst>
            </p:cNvPr>
            <p:cNvSpPr txBox="1"/>
            <p:nvPr/>
          </p:nvSpPr>
          <p:spPr>
            <a:xfrm>
              <a:off x="7815828" y="6439300"/>
              <a:ext cx="357790"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8B5ADECF-D6C4-D445-91F0-2C73C457D633}"/>
                </a:ext>
              </a:extLst>
            </p:cNvPr>
            <p:cNvSpPr txBox="1"/>
            <p:nvPr/>
          </p:nvSpPr>
          <p:spPr>
            <a:xfrm>
              <a:off x="7994723" y="6485467"/>
              <a:ext cx="4011010" cy="276999"/>
            </a:xfrm>
            <a:prstGeom prst="rect">
              <a:avLst/>
            </a:prstGeom>
            <a:noFill/>
          </p:spPr>
          <p:txBody>
            <a:bodyPr wrap="square" rtlCol="0">
              <a:spAutoFit/>
            </a:bodyPr>
            <a:lstStyle/>
            <a:p>
              <a:r>
                <a:rPr lang="en-US" sz="1200" dirty="0"/>
                <a:t> 2019 Texas Lawyers for Children </a:t>
              </a:r>
            </a:p>
          </p:txBody>
        </p:sp>
      </p:grpSp>
    </p:spTree>
    <p:extLst>
      <p:ext uri="{BB962C8B-B14F-4D97-AF65-F5344CB8AC3E}">
        <p14:creationId xmlns:p14="http://schemas.microsoft.com/office/powerpoint/2010/main" val="215668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7E96-B1D4-774F-B082-EDC80AF4A612}"/>
              </a:ext>
            </a:extLst>
          </p:cNvPr>
          <p:cNvSpPr>
            <a:spLocks noGrp="1"/>
          </p:cNvSpPr>
          <p:nvPr>
            <p:ph type="title"/>
          </p:nvPr>
        </p:nvSpPr>
        <p:spPr>
          <a:xfrm>
            <a:off x="447145" y="414865"/>
            <a:ext cx="11118321" cy="6070602"/>
          </a:xfrm>
        </p:spPr>
        <p:txBody>
          <a:bodyPr>
            <a:normAutofit fontScale="90000"/>
          </a:bodyPr>
          <a:lstStyle/>
          <a:p>
            <a:r>
              <a:rPr lang="en-US" dirty="0"/>
              <a:t>When looking to help the child heal and to prevent further harm, we have to change the questions.</a:t>
            </a:r>
            <a:br>
              <a:rPr lang="en-US" dirty="0"/>
            </a:br>
            <a:r>
              <a:rPr lang="en-US" dirty="0"/>
              <a:t/>
            </a:r>
            <a:br>
              <a:rPr lang="en-US" dirty="0"/>
            </a:br>
            <a:r>
              <a:rPr lang="en-US" dirty="0"/>
              <a:t>Instead of seeing behavior as something to “Fix”, we need to see behavior as a –</a:t>
            </a:r>
            <a:br>
              <a:rPr lang="en-US" dirty="0"/>
            </a:br>
            <a:r>
              <a:rPr lang="en-US" dirty="0"/>
              <a:t/>
            </a:r>
            <a:br>
              <a:rPr lang="en-US" dirty="0"/>
            </a:br>
            <a:r>
              <a:rPr lang="en-US" dirty="0"/>
              <a:t>*CLUE</a:t>
            </a:r>
            <a:br>
              <a:rPr lang="en-US" dirty="0"/>
            </a:br>
            <a:r>
              <a:rPr lang="en-US" dirty="0"/>
              <a:t>*COMMUNICATION</a:t>
            </a:r>
            <a:br>
              <a:rPr lang="en-US" dirty="0"/>
            </a:br>
            <a:r>
              <a:rPr lang="en-US" dirty="0"/>
              <a:t>*COPING STRATEGY</a:t>
            </a:r>
            <a:br>
              <a:rPr lang="en-US" dirty="0"/>
            </a:br>
            <a:r>
              <a:rPr lang="en-US" dirty="0"/>
              <a:t> </a:t>
            </a:r>
          </a:p>
        </p:txBody>
      </p:sp>
      <p:grpSp>
        <p:nvGrpSpPr>
          <p:cNvPr id="3" name="Group 2">
            <a:extLst>
              <a:ext uri="{FF2B5EF4-FFF2-40B4-BE49-F238E27FC236}">
                <a16:creationId xmlns:a16="http://schemas.microsoft.com/office/drawing/2014/main" id="{8931E2DA-259E-AF4A-A0BD-A2358E6CDE08}"/>
              </a:ext>
            </a:extLst>
          </p:cNvPr>
          <p:cNvGrpSpPr/>
          <p:nvPr/>
        </p:nvGrpSpPr>
        <p:grpSpPr>
          <a:xfrm>
            <a:off x="7815828" y="6439300"/>
            <a:ext cx="4189905" cy="369332"/>
            <a:chOff x="7815828" y="6439300"/>
            <a:chExt cx="4189905" cy="369332"/>
          </a:xfrm>
        </p:grpSpPr>
        <p:sp>
          <p:nvSpPr>
            <p:cNvPr id="4" name="TextBox 3">
              <a:extLst>
                <a:ext uri="{FF2B5EF4-FFF2-40B4-BE49-F238E27FC236}">
                  <a16:creationId xmlns:a16="http://schemas.microsoft.com/office/drawing/2014/main" id="{9D04A456-184E-414D-AF2F-80973F46FDD0}"/>
                </a:ext>
              </a:extLst>
            </p:cNvPr>
            <p:cNvSpPr txBox="1"/>
            <p:nvPr/>
          </p:nvSpPr>
          <p:spPr>
            <a:xfrm>
              <a:off x="7815828" y="6439300"/>
              <a:ext cx="357790"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A0CB4102-425C-1143-A374-78EDF3225BDD}"/>
                </a:ext>
              </a:extLst>
            </p:cNvPr>
            <p:cNvSpPr txBox="1"/>
            <p:nvPr/>
          </p:nvSpPr>
          <p:spPr>
            <a:xfrm>
              <a:off x="7994723" y="6485467"/>
              <a:ext cx="4011010" cy="276999"/>
            </a:xfrm>
            <a:prstGeom prst="rect">
              <a:avLst/>
            </a:prstGeom>
            <a:noFill/>
          </p:spPr>
          <p:txBody>
            <a:bodyPr wrap="square" rtlCol="0">
              <a:spAutoFit/>
            </a:bodyPr>
            <a:lstStyle/>
            <a:p>
              <a:r>
                <a:rPr lang="en-US" sz="1200" dirty="0"/>
                <a:t> 2019 Texas Lawyers for Children </a:t>
              </a:r>
            </a:p>
          </p:txBody>
        </p:sp>
      </p:grpSp>
    </p:spTree>
    <p:extLst>
      <p:ext uri="{BB962C8B-B14F-4D97-AF65-F5344CB8AC3E}">
        <p14:creationId xmlns:p14="http://schemas.microsoft.com/office/powerpoint/2010/main" val="362292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BA0D59EE-3DB4-2A48-8F46-0583479A809D}"/>
              </a:ext>
            </a:extLst>
          </p:cNvPr>
          <p:cNvPicPr>
            <a:picLocks noChangeAspect="1"/>
          </p:cNvPicPr>
          <p:nvPr/>
        </p:nvPicPr>
        <p:blipFill>
          <a:blip r:embed="rId2"/>
          <a:stretch>
            <a:fillRect/>
          </a:stretch>
        </p:blipFill>
        <p:spPr>
          <a:xfrm>
            <a:off x="1111249" y="400049"/>
            <a:ext cx="10347325" cy="6287483"/>
          </a:xfrm>
          <a:prstGeom prst="rect">
            <a:avLst/>
          </a:prstGeom>
        </p:spPr>
      </p:pic>
    </p:spTree>
    <p:extLst>
      <p:ext uri="{BB962C8B-B14F-4D97-AF65-F5344CB8AC3E}">
        <p14:creationId xmlns:p14="http://schemas.microsoft.com/office/powerpoint/2010/main" val="327657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50F932-8E32-4F40-9C0B-32BEDC66898D}"/>
              </a:ext>
            </a:extLst>
          </p:cNvPr>
          <p:cNvGrpSpPr/>
          <p:nvPr/>
        </p:nvGrpSpPr>
        <p:grpSpPr>
          <a:xfrm>
            <a:off x="7815828" y="6439300"/>
            <a:ext cx="4189905" cy="369332"/>
            <a:chOff x="7815828" y="6439300"/>
            <a:chExt cx="4189905" cy="369332"/>
          </a:xfrm>
        </p:grpSpPr>
        <p:sp>
          <p:nvSpPr>
            <p:cNvPr id="3" name="TextBox 2">
              <a:extLst>
                <a:ext uri="{FF2B5EF4-FFF2-40B4-BE49-F238E27FC236}">
                  <a16:creationId xmlns:a16="http://schemas.microsoft.com/office/drawing/2014/main" id="{191EFF46-284F-7A47-A267-CD85CDC78726}"/>
                </a:ext>
              </a:extLst>
            </p:cNvPr>
            <p:cNvSpPr txBox="1"/>
            <p:nvPr/>
          </p:nvSpPr>
          <p:spPr>
            <a:xfrm>
              <a:off x="7815828" y="6439300"/>
              <a:ext cx="357790" cy="369332"/>
            </a:xfrm>
            <a:prstGeom prst="rect">
              <a:avLst/>
            </a:prstGeom>
            <a:noFill/>
          </p:spPr>
          <p:txBody>
            <a:bodyPr wrap="none" rtlCol="0">
              <a:spAutoFit/>
            </a:bodyPr>
            <a:lstStyle/>
            <a:p>
              <a:r>
                <a:rPr lang="en-US" dirty="0"/>
                <a:t>©️</a:t>
              </a:r>
            </a:p>
          </p:txBody>
        </p:sp>
        <p:sp>
          <p:nvSpPr>
            <p:cNvPr id="4" name="TextBox 3">
              <a:extLst>
                <a:ext uri="{FF2B5EF4-FFF2-40B4-BE49-F238E27FC236}">
                  <a16:creationId xmlns:a16="http://schemas.microsoft.com/office/drawing/2014/main" id="{D9276A30-2EB1-5A49-B1F2-CACEF34907F1}"/>
                </a:ext>
              </a:extLst>
            </p:cNvPr>
            <p:cNvSpPr txBox="1"/>
            <p:nvPr/>
          </p:nvSpPr>
          <p:spPr>
            <a:xfrm>
              <a:off x="7994723" y="6485467"/>
              <a:ext cx="4011010" cy="276999"/>
            </a:xfrm>
            <a:prstGeom prst="rect">
              <a:avLst/>
            </a:prstGeom>
            <a:noFill/>
          </p:spPr>
          <p:txBody>
            <a:bodyPr wrap="square" rtlCol="0">
              <a:spAutoFit/>
            </a:bodyPr>
            <a:lstStyle/>
            <a:p>
              <a:r>
                <a:rPr lang="en-US" sz="1200" dirty="0"/>
                <a:t> 2019 Texas Lawyers for Children </a:t>
              </a:r>
            </a:p>
          </p:txBody>
        </p:sp>
      </p:grpSp>
      <p:pic>
        <p:nvPicPr>
          <p:cNvPr id="6" name="Picture 5" descr="A screenshot of a cell phone&#10;&#10;Description automatically generated">
            <a:extLst>
              <a:ext uri="{FF2B5EF4-FFF2-40B4-BE49-F238E27FC236}">
                <a16:creationId xmlns:a16="http://schemas.microsoft.com/office/drawing/2014/main" id="{15063EFB-5482-314D-8B8B-FF87E1E71058}"/>
              </a:ext>
            </a:extLst>
          </p:cNvPr>
          <p:cNvPicPr>
            <a:picLocks noChangeAspect="1"/>
          </p:cNvPicPr>
          <p:nvPr/>
        </p:nvPicPr>
        <p:blipFill>
          <a:blip r:embed="rId2"/>
          <a:stretch>
            <a:fillRect/>
          </a:stretch>
        </p:blipFill>
        <p:spPr>
          <a:xfrm>
            <a:off x="927100" y="469900"/>
            <a:ext cx="10337800" cy="5918200"/>
          </a:xfrm>
          <a:prstGeom prst="rect">
            <a:avLst/>
          </a:prstGeom>
        </p:spPr>
      </p:pic>
    </p:spTree>
    <p:extLst>
      <p:ext uri="{BB962C8B-B14F-4D97-AF65-F5344CB8AC3E}">
        <p14:creationId xmlns:p14="http://schemas.microsoft.com/office/powerpoint/2010/main" val="246644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ACC3-1335-354A-9E86-BAF0D682E24C}"/>
              </a:ext>
            </a:extLst>
          </p:cNvPr>
          <p:cNvSpPr>
            <a:spLocks noGrp="1"/>
          </p:cNvSpPr>
          <p:nvPr>
            <p:ph type="title"/>
          </p:nvPr>
        </p:nvSpPr>
        <p:spPr/>
        <p:txBody>
          <a:bodyPr/>
          <a:lstStyle/>
          <a:p>
            <a:r>
              <a:rPr lang="en-US" dirty="0"/>
              <a:t>What IF . . . </a:t>
            </a:r>
          </a:p>
        </p:txBody>
      </p:sp>
    </p:spTree>
    <p:extLst>
      <p:ext uri="{BB962C8B-B14F-4D97-AF65-F5344CB8AC3E}">
        <p14:creationId xmlns:p14="http://schemas.microsoft.com/office/powerpoint/2010/main" val="161091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5CA1EA-A15E-C341-BDC8-C2E2DFCD5E5D}"/>
              </a:ext>
            </a:extLst>
          </p:cNvPr>
          <p:cNvSpPr>
            <a:spLocks noGrp="1"/>
          </p:cNvSpPr>
          <p:nvPr>
            <p:ph type="title"/>
          </p:nvPr>
        </p:nvSpPr>
        <p:spPr>
          <a:xfrm>
            <a:off x="640079" y="2053641"/>
            <a:ext cx="3669161" cy="2760098"/>
          </a:xfrm>
        </p:spPr>
        <p:txBody>
          <a:bodyPr>
            <a:normAutofit/>
          </a:bodyPr>
          <a:lstStyle/>
          <a:p>
            <a:r>
              <a:rPr lang="en-US" sz="4100">
                <a:solidFill>
                  <a:srgbClr val="FFFFFF"/>
                </a:solidFill>
              </a:rPr>
              <a:t>What Does This Child Need? </a:t>
            </a:r>
            <a:br>
              <a:rPr lang="en-US" sz="4100">
                <a:solidFill>
                  <a:srgbClr val="FFFFFF"/>
                </a:solidFill>
              </a:rPr>
            </a:br>
            <a:r>
              <a:rPr lang="en-US" sz="4100">
                <a:solidFill>
                  <a:srgbClr val="FFFFFF"/>
                </a:solidFill>
              </a:rPr>
              <a:t/>
            </a:r>
            <a:br>
              <a:rPr lang="en-US" sz="4100">
                <a:solidFill>
                  <a:srgbClr val="FFFFFF"/>
                </a:solidFill>
              </a:rPr>
            </a:br>
            <a:endParaRPr lang="en-US" sz="4100">
              <a:solidFill>
                <a:srgbClr val="FFFFFF"/>
              </a:solidFill>
            </a:endParaRPr>
          </a:p>
        </p:txBody>
      </p:sp>
      <p:sp>
        <p:nvSpPr>
          <p:cNvPr id="3" name="Content Placeholder 2">
            <a:extLst>
              <a:ext uri="{FF2B5EF4-FFF2-40B4-BE49-F238E27FC236}">
                <a16:creationId xmlns:a16="http://schemas.microsoft.com/office/drawing/2014/main" id="{FE4B604B-5DE1-974F-B9DD-3ABDA66B6179}"/>
              </a:ext>
            </a:extLst>
          </p:cNvPr>
          <p:cNvSpPr>
            <a:spLocks noGrp="1"/>
          </p:cNvSpPr>
          <p:nvPr>
            <p:ph idx="1"/>
          </p:nvPr>
        </p:nvSpPr>
        <p:spPr>
          <a:xfrm>
            <a:off x="6090574" y="801866"/>
            <a:ext cx="5306084" cy="5230634"/>
          </a:xfrm>
        </p:spPr>
        <p:txBody>
          <a:bodyPr anchor="ctr">
            <a:normAutofit/>
          </a:bodyPr>
          <a:lstStyle/>
          <a:p>
            <a:pPr marL="0" indent="0">
              <a:buNone/>
            </a:pPr>
            <a:r>
              <a:rPr lang="en-US" sz="2400">
                <a:solidFill>
                  <a:srgbClr val="000000"/>
                </a:solidFill>
              </a:rPr>
              <a:t>Connection</a:t>
            </a:r>
          </a:p>
          <a:p>
            <a:pPr marL="0" indent="0">
              <a:buNone/>
            </a:pPr>
            <a:r>
              <a:rPr lang="en-US" sz="2400">
                <a:solidFill>
                  <a:srgbClr val="000000"/>
                </a:solidFill>
              </a:rPr>
              <a:t/>
            </a:r>
            <a:br>
              <a:rPr lang="en-US" sz="2400">
                <a:solidFill>
                  <a:srgbClr val="000000"/>
                </a:solidFill>
              </a:rPr>
            </a:br>
            <a:r>
              <a:rPr lang="en-US" sz="2400">
                <a:solidFill>
                  <a:srgbClr val="000000"/>
                </a:solidFill>
              </a:rPr>
              <a:t>Prerequisite to Connection: Safety</a:t>
            </a:r>
          </a:p>
          <a:p>
            <a:pPr marL="0" indent="0">
              <a:buNone/>
            </a:pPr>
            <a:r>
              <a:rPr lang="en-US" sz="2400">
                <a:solidFill>
                  <a:srgbClr val="000000"/>
                </a:solidFill>
              </a:rPr>
              <a:t/>
            </a:r>
            <a:br>
              <a:rPr lang="en-US" sz="2400">
                <a:solidFill>
                  <a:srgbClr val="000000"/>
                </a:solidFill>
              </a:rPr>
            </a:br>
            <a:r>
              <a:rPr lang="en-US" sz="2400">
                <a:solidFill>
                  <a:srgbClr val="000000"/>
                </a:solidFill>
              </a:rPr>
              <a:t>Effect of Connection: Opportunity to Rewire</a:t>
            </a:r>
          </a:p>
        </p:txBody>
      </p:sp>
      <p:grpSp>
        <p:nvGrpSpPr>
          <p:cNvPr id="7" name="Group 6">
            <a:extLst>
              <a:ext uri="{FF2B5EF4-FFF2-40B4-BE49-F238E27FC236}">
                <a16:creationId xmlns:a16="http://schemas.microsoft.com/office/drawing/2014/main" id="{E924379A-7D18-1C4C-8311-530243C01B32}"/>
              </a:ext>
            </a:extLst>
          </p:cNvPr>
          <p:cNvGrpSpPr/>
          <p:nvPr/>
        </p:nvGrpSpPr>
        <p:grpSpPr>
          <a:xfrm>
            <a:off x="8870958" y="6328348"/>
            <a:ext cx="2876721" cy="369332"/>
            <a:chOff x="8870958" y="6328348"/>
            <a:chExt cx="2876721" cy="369332"/>
          </a:xfrm>
        </p:grpSpPr>
        <p:sp>
          <p:nvSpPr>
            <p:cNvPr id="9" name="TextBox 8">
              <a:extLst>
                <a:ext uri="{FF2B5EF4-FFF2-40B4-BE49-F238E27FC236}">
                  <a16:creationId xmlns:a16="http://schemas.microsoft.com/office/drawing/2014/main" id="{9A0D15CE-D653-FD48-82D4-1A5694E2DB26}"/>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8CBAF7AB-12A0-1942-AD9B-D1F771F31D0F}"/>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418280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E4F49B-A565-DD48-85DD-B2C97CFB2204}"/>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IMPORTANCE OF CONNECTION</a:t>
            </a:r>
          </a:p>
        </p:txBody>
      </p:sp>
    </p:spTree>
    <p:extLst>
      <p:ext uri="{BB962C8B-B14F-4D97-AF65-F5344CB8AC3E}">
        <p14:creationId xmlns:p14="http://schemas.microsoft.com/office/powerpoint/2010/main" val="416857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tar&#10;&#10;Description automatically generated">
            <a:extLst>
              <a:ext uri="{FF2B5EF4-FFF2-40B4-BE49-F238E27FC236}">
                <a16:creationId xmlns:a16="http://schemas.microsoft.com/office/drawing/2014/main" id="{F2686D35-4510-1445-8EBD-53256069A320}"/>
              </a:ext>
            </a:extLst>
          </p:cNvPr>
          <p:cNvPicPr>
            <a:picLocks noChangeAspect="1"/>
          </p:cNvPicPr>
          <p:nvPr/>
        </p:nvPicPr>
        <p:blipFill rotWithShape="1">
          <a:blip r:embed="rId2">
            <a:alphaModFix/>
          </a:blip>
          <a:srcRect l="12828" r="9088" b="2"/>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D2A15833-C78B-8F43-B117-F9146D2D25F8}"/>
              </a:ext>
            </a:extLst>
          </p:cNvPr>
          <p:cNvSpPr>
            <a:spLocks noGrp="1"/>
          </p:cNvSpPr>
          <p:nvPr>
            <p:ph type="title"/>
          </p:nvPr>
        </p:nvSpPr>
        <p:spPr>
          <a:xfrm>
            <a:off x="804998" y="798445"/>
            <a:ext cx="4803636" cy="1311664"/>
          </a:xfrm>
        </p:spPr>
        <p:txBody>
          <a:bodyPr>
            <a:normAutofit/>
          </a:bodyPr>
          <a:lstStyle/>
          <a:p>
            <a:r>
              <a:rPr lang="en-US">
                <a:solidFill>
                  <a:srgbClr val="000000"/>
                </a:solidFill>
              </a:rPr>
              <a:t>We Reinforce What We Repeat. </a:t>
            </a:r>
          </a:p>
        </p:txBody>
      </p:sp>
      <p:grpSp>
        <p:nvGrpSpPr>
          <p:cNvPr id="11" name="Group 10">
            <a:extLst>
              <a:ext uri="{FF2B5EF4-FFF2-40B4-BE49-F238E27FC236}">
                <a16:creationId xmlns:a16="http://schemas.microsoft.com/office/drawing/2014/main" id="{F7106E7A-419E-6044-8D8A-9EA39B6600DF}"/>
              </a:ext>
            </a:extLst>
          </p:cNvPr>
          <p:cNvGrpSpPr/>
          <p:nvPr/>
        </p:nvGrpSpPr>
        <p:grpSpPr>
          <a:xfrm>
            <a:off x="5041908" y="6488658"/>
            <a:ext cx="2876721" cy="369332"/>
            <a:chOff x="8870958" y="6328348"/>
            <a:chExt cx="2876721" cy="369332"/>
          </a:xfrm>
        </p:grpSpPr>
        <p:sp>
          <p:nvSpPr>
            <p:cNvPr id="13" name="TextBox 12">
              <a:extLst>
                <a:ext uri="{FF2B5EF4-FFF2-40B4-BE49-F238E27FC236}">
                  <a16:creationId xmlns:a16="http://schemas.microsoft.com/office/drawing/2014/main" id="{D8B2AEE1-6E8E-4147-A02A-86829FAECE9D}"/>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C8A42B69-39ED-4149-A2B6-194A3C5DC5AF}"/>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35575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9ABD8F1-0221-E949-983C-F30D27AC715A}"/>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“Change the Conversation”</a:t>
            </a:r>
          </a:p>
        </p:txBody>
      </p:sp>
      <p:sp>
        <p:nvSpPr>
          <p:cNvPr id="3" name="Content Placeholder 2">
            <a:extLst>
              <a:ext uri="{FF2B5EF4-FFF2-40B4-BE49-F238E27FC236}">
                <a16:creationId xmlns:a16="http://schemas.microsoft.com/office/drawing/2014/main" id="{8D067235-2CF4-FA41-B8B1-5E90E3058BFA}"/>
              </a:ext>
            </a:extLst>
          </p:cNvPr>
          <p:cNvSpPr>
            <a:spLocks noGrp="1"/>
          </p:cNvSpPr>
          <p:nvPr>
            <p:ph idx="1"/>
          </p:nvPr>
        </p:nvSpPr>
        <p:spPr>
          <a:xfrm>
            <a:off x="1179226" y="3092970"/>
            <a:ext cx="9833548" cy="2693976"/>
          </a:xfrm>
        </p:spPr>
        <p:txBody>
          <a:bodyPr>
            <a:normAutofit/>
          </a:bodyPr>
          <a:lstStyle/>
          <a:p>
            <a:r>
              <a:rPr lang="en-US" sz="2000">
                <a:solidFill>
                  <a:srgbClr val="000000"/>
                </a:solidFill>
              </a:rPr>
              <a:t>In Informal Advocacy Efforts </a:t>
            </a:r>
          </a:p>
          <a:p>
            <a:r>
              <a:rPr lang="en-US" sz="2000">
                <a:solidFill>
                  <a:srgbClr val="000000"/>
                </a:solidFill>
              </a:rPr>
              <a:t>In Interactions with Client </a:t>
            </a:r>
          </a:p>
          <a:p>
            <a:r>
              <a:rPr lang="en-US" sz="2000">
                <a:solidFill>
                  <a:srgbClr val="000000"/>
                </a:solidFill>
              </a:rPr>
              <a:t>In Oral/Written Advocacy in Court </a:t>
            </a:r>
          </a:p>
        </p:txBody>
      </p:sp>
      <p:grpSp>
        <p:nvGrpSpPr>
          <p:cNvPr id="6" name="Group 5">
            <a:extLst>
              <a:ext uri="{FF2B5EF4-FFF2-40B4-BE49-F238E27FC236}">
                <a16:creationId xmlns:a16="http://schemas.microsoft.com/office/drawing/2014/main" id="{E708C29B-7CCE-8044-BC77-569B3C36AF01}"/>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2FB90880-C69A-C544-AA9D-61A716795894}"/>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4003FE56-C07E-F246-A1A2-3162534D5DC6}"/>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255267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0E5DD0C-9531-42C3-A457-B3F0894C8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6F40F0D0-E785-4362-B9C4-83ED2837A1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ABCC3F5-FB4C-9A4E-8683-4CBD04FF4183}"/>
              </a:ext>
            </a:extLst>
          </p:cNvPr>
          <p:cNvSpPr>
            <a:spLocks noGrp="1"/>
          </p:cNvSpPr>
          <p:nvPr>
            <p:ph type="title"/>
          </p:nvPr>
        </p:nvSpPr>
        <p:spPr>
          <a:xfrm>
            <a:off x="4720689" y="2520377"/>
            <a:ext cx="5822343" cy="2439683"/>
          </a:xfrm>
        </p:spPr>
        <p:txBody>
          <a:bodyPr vert="horz" lIns="91440" tIns="45720" rIns="91440" bIns="45720" rtlCol="0" anchor="b">
            <a:normAutofit/>
          </a:bodyPr>
          <a:lstStyle/>
          <a:p>
            <a:r>
              <a:rPr lang="en-US" sz="4200" dirty="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t>Changing the Conversation:</a:t>
            </a:r>
            <a:br>
              <a:rPr lang="en-US" sz="4200" dirty="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br>
            <a:r>
              <a:rPr lang="en-US" sz="4200" dirty="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t/>
            </a:r>
            <a:br>
              <a:rPr lang="en-US" sz="4200" dirty="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br>
            <a:r>
              <a:rPr lang="en-US" sz="4200" dirty="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t>Informal Advocacy</a:t>
            </a:r>
          </a:p>
        </p:txBody>
      </p:sp>
      <p:sp>
        <p:nvSpPr>
          <p:cNvPr id="14" name="Freeform 5">
            <a:extLst>
              <a:ext uri="{FF2B5EF4-FFF2-40B4-BE49-F238E27FC236}">
                <a16:creationId xmlns:a16="http://schemas.microsoft.com/office/drawing/2014/main" id="{297B51BE-333F-42D4-8F2F-4E7CA138FE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344B2ABE-82D9-424A-849D-CCB8FC74FB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3EF6160F-98B4-49C3-89C6-321A9694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A screenshot of a social media post&#10;&#10;Description automatically generated">
            <a:extLst>
              <a:ext uri="{FF2B5EF4-FFF2-40B4-BE49-F238E27FC236}">
                <a16:creationId xmlns:a16="http://schemas.microsoft.com/office/drawing/2014/main" id="{3D16DA67-12B0-3F41-A0D4-AADB9B8A0734}"/>
              </a:ext>
            </a:extLst>
          </p:cNvPr>
          <p:cNvPicPr>
            <a:picLocks noGrp="1" noChangeAspect="1"/>
          </p:cNvPicPr>
          <p:nvPr>
            <p:ph idx="1"/>
          </p:nvPr>
        </p:nvPicPr>
        <p:blipFill rotWithShape="1">
          <a:blip r:embed="rId2"/>
          <a:srcRect r="3" b="6959"/>
          <a:stretch/>
        </p:blipFill>
        <p:spPr>
          <a:xfrm>
            <a:off x="1120047" y="1120046"/>
            <a:ext cx="2942082" cy="3509504"/>
          </a:xfrm>
          <a:prstGeom prst="rect">
            <a:avLst/>
          </a:prstGeom>
        </p:spPr>
      </p:pic>
      <p:grpSp>
        <p:nvGrpSpPr>
          <p:cNvPr id="9" name="Group 8">
            <a:extLst>
              <a:ext uri="{FF2B5EF4-FFF2-40B4-BE49-F238E27FC236}">
                <a16:creationId xmlns:a16="http://schemas.microsoft.com/office/drawing/2014/main" id="{7F1F0180-2C21-1745-B59B-A157F7DC5721}"/>
              </a:ext>
            </a:extLst>
          </p:cNvPr>
          <p:cNvGrpSpPr/>
          <p:nvPr/>
        </p:nvGrpSpPr>
        <p:grpSpPr>
          <a:xfrm>
            <a:off x="8870958" y="6328348"/>
            <a:ext cx="2876721" cy="369332"/>
            <a:chOff x="8870958" y="6328348"/>
            <a:chExt cx="2876721" cy="369332"/>
          </a:xfrm>
        </p:grpSpPr>
        <p:sp>
          <p:nvSpPr>
            <p:cNvPr id="11" name="TextBox 10">
              <a:extLst>
                <a:ext uri="{FF2B5EF4-FFF2-40B4-BE49-F238E27FC236}">
                  <a16:creationId xmlns:a16="http://schemas.microsoft.com/office/drawing/2014/main" id="{43F82A5E-6E8F-5E42-879D-17A468143D6C}"/>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4B0E2465-1EDA-414C-B406-019AF06E0DB6}"/>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59620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group of people sitting at a desk&#10;&#10;Description automatically generated">
            <a:extLst>
              <a:ext uri="{FF2B5EF4-FFF2-40B4-BE49-F238E27FC236}">
                <a16:creationId xmlns:a16="http://schemas.microsoft.com/office/drawing/2014/main" id="{61943247-8F7B-EB49-800F-C2138D0FB03D}"/>
              </a:ext>
            </a:extLst>
          </p:cNvPr>
          <p:cNvPicPr>
            <a:picLocks noChangeAspect="1"/>
          </p:cNvPicPr>
          <p:nvPr/>
        </p:nvPicPr>
        <p:blipFill rotWithShape="1">
          <a:blip r:embed="rId2"/>
          <a:srcRect r="1" b="5832"/>
          <a:stretch/>
        </p:blipFill>
        <p:spPr>
          <a:xfrm>
            <a:off x="643467" y="643467"/>
            <a:ext cx="10905066" cy="5571066"/>
          </a:xfrm>
          <a:prstGeom prst="rect">
            <a:avLst/>
          </a:prstGeom>
        </p:spPr>
      </p:pic>
    </p:spTree>
    <p:extLst>
      <p:ext uri="{BB962C8B-B14F-4D97-AF65-F5344CB8AC3E}">
        <p14:creationId xmlns:p14="http://schemas.microsoft.com/office/powerpoint/2010/main" val="2112516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mj-lt"/>
                <a:ea typeface="+mj-ea"/>
                <a:cs typeface="+mj-cs"/>
              </a:rPr>
              <a:t>1. Is the child connected? Does the child feel safe?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7" name="Group 6">
            <a:extLst>
              <a:ext uri="{FF2B5EF4-FFF2-40B4-BE49-F238E27FC236}">
                <a16:creationId xmlns:a16="http://schemas.microsoft.com/office/drawing/2014/main" id="{EF26773F-1413-F94D-91C9-24643B882E68}"/>
              </a:ext>
            </a:extLst>
          </p:cNvPr>
          <p:cNvGrpSpPr/>
          <p:nvPr/>
        </p:nvGrpSpPr>
        <p:grpSpPr>
          <a:xfrm>
            <a:off x="8870958" y="6328348"/>
            <a:ext cx="2876721" cy="369332"/>
            <a:chOff x="8870958" y="6328348"/>
            <a:chExt cx="2876721" cy="369332"/>
          </a:xfrm>
        </p:grpSpPr>
        <p:sp>
          <p:nvSpPr>
            <p:cNvPr id="9" name="TextBox 8">
              <a:extLst>
                <a:ext uri="{FF2B5EF4-FFF2-40B4-BE49-F238E27FC236}">
                  <a16:creationId xmlns:a16="http://schemas.microsoft.com/office/drawing/2014/main" id="{496A292B-3D87-D640-ADE5-C874C4728834}"/>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125221A1-E74E-4044-81EA-00EB5EF311FB}"/>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130046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mj-lt"/>
                <a:ea typeface="+mj-ea"/>
                <a:cs typeface="+mj-cs"/>
              </a:rPr>
              <a:t>2. Are we asking, “What happened to this child? What does this child need?”</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498522B5-A752-8A4E-B4A9-37FEA7E39756}"/>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B7445560-8C2C-9A45-81B4-581784CACB98}"/>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605809A2-68C3-884D-9561-22647DD6B863}"/>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181299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dirty="0">
                <a:solidFill>
                  <a:srgbClr val="FFFFFF"/>
                </a:solidFill>
              </a:rPr>
              <a:t>3</a:t>
            </a:r>
            <a:r>
              <a:rPr lang="en-US" sz="6600" kern="1200" dirty="0">
                <a:solidFill>
                  <a:srgbClr val="FFFFFF"/>
                </a:solidFill>
                <a:latin typeface="+mj-lt"/>
                <a:ea typeface="+mj-ea"/>
                <a:cs typeface="+mj-cs"/>
              </a:rPr>
              <a:t>. Are we being PROACTIVE or REACTIVE? Do we have a plan to prevent and/or address behaviors?</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25D56D90-FE1B-5C43-8773-2AD813FD0C98}"/>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B0D385D7-E271-3F4C-9517-0A08D5492913}"/>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11CB92BD-A7DF-D745-B7E3-2D814EA89C29}"/>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243468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dirty="0">
                <a:solidFill>
                  <a:srgbClr val="FFFFFF"/>
                </a:solidFill>
                <a:latin typeface="+mj-lt"/>
                <a:ea typeface="+mj-ea"/>
                <a:cs typeface="+mj-cs"/>
              </a:rPr>
              <a:t>4. Have we given the child any labels without taking his or her trauma into account?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C03D32E0-ED9A-7B4F-8E5C-607338C89DBC}"/>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7171FF21-A004-FB44-8CCC-8B40CAB87121}"/>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6AAA3DD3-BCE8-0247-8467-2C8D1FA5BDFD}"/>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249396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dirty="0">
                <a:solidFill>
                  <a:srgbClr val="FFFFFF"/>
                </a:solidFill>
              </a:rPr>
              <a:t>5</a:t>
            </a:r>
            <a:r>
              <a:rPr lang="en-US" sz="6600" kern="1200" dirty="0">
                <a:solidFill>
                  <a:srgbClr val="FFFFFF"/>
                </a:solidFill>
                <a:latin typeface="+mj-lt"/>
                <a:ea typeface="+mj-ea"/>
                <a:cs typeface="+mj-cs"/>
              </a:rPr>
              <a:t>. If there is an incident, are we looking at what happened before the incident to see if anything triggered the child?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BEAB7D96-7816-E14A-8EB5-70995885697F}"/>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39468725-E7E5-B04C-A8D3-C1910802DF13}"/>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79D58950-D7D9-DB4E-ADFE-34AF036CECE0}"/>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1394509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kern="1200" dirty="0">
                <a:solidFill>
                  <a:srgbClr val="FFFFFF"/>
                </a:solidFill>
                <a:latin typeface="+mj-lt"/>
                <a:ea typeface="+mj-ea"/>
                <a:cs typeface="+mj-cs"/>
              </a:rPr>
              <a:t>6A. If the child is being redirected or corrected, are we ensuring that healthy connections are maintained?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EE799232-972A-604D-976A-8D05D3D7B66E}"/>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34D34CE9-336A-954F-BEEA-FCC6819511DD}"/>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322EAC5B-C670-0445-9B0B-BF3807EE71B9}"/>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400885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kern="1200" dirty="0">
                <a:solidFill>
                  <a:srgbClr val="FFFFFF"/>
                </a:solidFill>
                <a:latin typeface="+mj-lt"/>
                <a:ea typeface="+mj-ea"/>
                <a:cs typeface="+mj-cs"/>
              </a:rPr>
              <a:t>6B. Are we giving the child time – in a safe environment – to practice appropriate behaviors and responses?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B6035F7F-FB59-074B-9DBD-FE77CE2AE68F}"/>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81B9E6FD-BC4C-A349-9EFE-F5D9634BFD12}"/>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2763446F-4D97-6D45-A473-44381E1D9C74}"/>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263600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kern="1200" dirty="0">
                <a:solidFill>
                  <a:srgbClr val="FFFFFF"/>
                </a:solidFill>
                <a:latin typeface="+mj-lt"/>
                <a:ea typeface="+mj-ea"/>
                <a:cs typeface="+mj-cs"/>
              </a:rPr>
              <a:t>7. If we take away a strategy a child has used to survive, are we replacing it with a healthy alternative?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EA0EE2E0-57C7-9645-8036-D21541CB8FEB}"/>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706212B0-D70F-2A45-9E89-A60C0AF204B8}"/>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A7879369-D232-DD41-9B74-2C28E66DEB5D}"/>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282553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dirty="0">
                <a:solidFill>
                  <a:srgbClr val="FFFFFF"/>
                </a:solidFill>
              </a:rPr>
              <a:t>8</a:t>
            </a:r>
            <a:r>
              <a:rPr lang="en-US" sz="6600" kern="1200" dirty="0">
                <a:solidFill>
                  <a:srgbClr val="FFFFFF"/>
                </a:solidFill>
                <a:latin typeface="+mj-lt"/>
                <a:ea typeface="+mj-ea"/>
                <a:cs typeface="+mj-cs"/>
              </a:rPr>
              <a:t>. Does the child have a voice?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2E63FDB3-77D0-664B-9B53-43B434E45C4F}"/>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E078F96F-7624-BA48-8137-E4FF207DD4B1}"/>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1DB60EC2-8B84-B145-ABA2-FA731744E0CA}"/>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4229236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kern="1200" dirty="0">
                <a:solidFill>
                  <a:srgbClr val="FFFFFF"/>
                </a:solidFill>
                <a:latin typeface="+mj-lt"/>
                <a:ea typeface="+mj-ea"/>
                <a:cs typeface="+mj-cs"/>
              </a:rPr>
              <a:t>9. Does the child need any additional tools to learn, connect with the world, connect with others?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F0886391-3858-D94B-8359-DCAE4E6B3C30}"/>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BE11C602-E596-F747-A674-56386B2D41AC}"/>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C1584186-7AB3-5F42-A356-7C47372BA366}"/>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57113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B730D-38CA-914B-A749-D0C0AB788B7E}"/>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Why is child’s exposure to trauma, ACEs and toxic stress so important? </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AF666E-0E46-F24C-BB67-21554EBBB664}"/>
              </a:ext>
            </a:extLst>
          </p:cNvPr>
          <p:cNvSpPr>
            <a:spLocks noGrp="1"/>
          </p:cNvSpPr>
          <p:nvPr>
            <p:ph sz="half" idx="1"/>
          </p:nvPr>
        </p:nvSpPr>
        <p:spPr>
          <a:xfrm>
            <a:off x="4976030" y="963507"/>
            <a:ext cx="6250940" cy="2304627"/>
          </a:xfrm>
        </p:spPr>
        <p:txBody>
          <a:bodyPr anchor="b">
            <a:normAutofit/>
          </a:bodyPr>
          <a:lstStyle/>
          <a:p>
            <a:r>
              <a:rPr lang="en-US" sz="2000"/>
              <a:t>The child’s experience comes at a time of global cognitive, physical, psychological, behavioral, social, and emotional development. </a:t>
            </a:r>
          </a:p>
        </p:txBody>
      </p:sp>
      <p:sp>
        <p:nvSpPr>
          <p:cNvPr id="4" name="Content Placeholder 3">
            <a:extLst>
              <a:ext uri="{FF2B5EF4-FFF2-40B4-BE49-F238E27FC236}">
                <a16:creationId xmlns:a16="http://schemas.microsoft.com/office/drawing/2014/main" id="{F8F9E949-8CE8-7B40-BA53-6CA263C961A8}"/>
              </a:ext>
            </a:extLst>
          </p:cNvPr>
          <p:cNvSpPr>
            <a:spLocks noGrp="1"/>
          </p:cNvSpPr>
          <p:nvPr>
            <p:ph sz="half" idx="2"/>
          </p:nvPr>
        </p:nvSpPr>
        <p:spPr>
          <a:xfrm>
            <a:off x="4976030" y="3589866"/>
            <a:ext cx="6250940" cy="2304628"/>
          </a:xfrm>
        </p:spPr>
        <p:txBody>
          <a:bodyPr>
            <a:normAutofit/>
          </a:bodyPr>
          <a:lstStyle/>
          <a:p>
            <a:r>
              <a:rPr lang="en-US" sz="2000" dirty="0"/>
              <a:t>These experiences that involve harm from the person who is supposed to care for them or that remove their trusted caregiver from the position of being their “safe place” – this relational trauma – shakes them to the core.  </a:t>
            </a:r>
          </a:p>
        </p:txBody>
      </p:sp>
      <p:grpSp>
        <p:nvGrpSpPr>
          <p:cNvPr id="7" name="Group 6">
            <a:extLst>
              <a:ext uri="{FF2B5EF4-FFF2-40B4-BE49-F238E27FC236}">
                <a16:creationId xmlns:a16="http://schemas.microsoft.com/office/drawing/2014/main" id="{E9849D75-E24C-6745-B8AC-F64012EED0C3}"/>
              </a:ext>
            </a:extLst>
          </p:cNvPr>
          <p:cNvGrpSpPr/>
          <p:nvPr/>
        </p:nvGrpSpPr>
        <p:grpSpPr>
          <a:xfrm>
            <a:off x="8870958" y="6328348"/>
            <a:ext cx="2876721" cy="369332"/>
            <a:chOff x="8870958" y="6328348"/>
            <a:chExt cx="2876721" cy="369332"/>
          </a:xfrm>
        </p:grpSpPr>
        <p:sp>
          <p:nvSpPr>
            <p:cNvPr id="8" name="TextBox 7">
              <a:extLst>
                <a:ext uri="{FF2B5EF4-FFF2-40B4-BE49-F238E27FC236}">
                  <a16:creationId xmlns:a16="http://schemas.microsoft.com/office/drawing/2014/main" id="{E5D41D9B-3E0A-4E40-96D0-66CE626D5891}"/>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B1D02C40-8C67-0A4C-99F2-074096B32C14}"/>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500434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308674EE-BE55-EA40-969F-DF3777339D7F}"/>
              </a:ext>
            </a:extLst>
          </p:cNvPr>
          <p:cNvSpPr>
            <a:spLocks noGrp="1"/>
          </p:cNvSpPr>
          <p:nvPr>
            <p:ph type="title"/>
          </p:nvPr>
        </p:nvSpPr>
        <p:spPr>
          <a:xfrm>
            <a:off x="804484" y="1191796"/>
            <a:ext cx="10021446" cy="2976344"/>
          </a:xfrm>
        </p:spPr>
        <p:txBody>
          <a:bodyPr vert="horz" lIns="91440" tIns="45720" rIns="91440" bIns="45720" rtlCol="0" anchor="ctr">
            <a:normAutofit fontScale="90000"/>
          </a:bodyPr>
          <a:lstStyle/>
          <a:p>
            <a:r>
              <a:rPr lang="en-US" sz="6600" dirty="0">
                <a:solidFill>
                  <a:srgbClr val="FFFFFF"/>
                </a:solidFill>
              </a:rPr>
              <a:t>10</a:t>
            </a:r>
            <a:r>
              <a:rPr lang="en-US" sz="6600" kern="1200" dirty="0">
                <a:solidFill>
                  <a:srgbClr val="FFFFFF"/>
                </a:solidFill>
                <a:latin typeface="+mj-lt"/>
                <a:ea typeface="+mj-ea"/>
                <a:cs typeface="+mj-cs"/>
              </a:rPr>
              <a:t>. Does the caregiver need any additional tools to connect with the child or help the child manage his or her emotions? </a:t>
            </a:r>
          </a:p>
        </p:txBody>
      </p:sp>
      <p:sp>
        <p:nvSpPr>
          <p:cNvPr id="3" name="Text Placeholder 2">
            <a:extLst>
              <a:ext uri="{FF2B5EF4-FFF2-40B4-BE49-F238E27FC236}">
                <a16:creationId xmlns:a16="http://schemas.microsoft.com/office/drawing/2014/main" id="{E3F939E3-B32E-3346-9823-C4D6A687189D}"/>
              </a:ext>
            </a:extLst>
          </p:cNvPr>
          <p:cNvSpPr>
            <a:spLocks noGrp="1"/>
          </p:cNvSpPr>
          <p:nvPr>
            <p:ph type="body" idx="1"/>
          </p:nvPr>
        </p:nvSpPr>
        <p:spPr>
          <a:xfrm>
            <a:off x="804788" y="5318990"/>
            <a:ext cx="9416898" cy="723670"/>
          </a:xfrm>
        </p:spPr>
        <p:txBody>
          <a:bodyPr vert="horz" lIns="91440" tIns="45720" rIns="91440" bIns="45720" rtlCol="0" anchor="ctr">
            <a:normAutofit/>
          </a:bodyPr>
          <a:lstStyle/>
          <a:p>
            <a:endParaRPr lang="en-US" sz="2400" kern="1200">
              <a:solidFill>
                <a:srgbClr val="000000"/>
              </a:solidFill>
              <a:latin typeface="+mn-lt"/>
              <a:ea typeface="+mn-ea"/>
              <a:cs typeface="+mn-cs"/>
            </a:endParaRPr>
          </a:p>
        </p:txBody>
      </p:sp>
      <p:grpSp>
        <p:nvGrpSpPr>
          <p:cNvPr id="6" name="Group 5">
            <a:extLst>
              <a:ext uri="{FF2B5EF4-FFF2-40B4-BE49-F238E27FC236}">
                <a16:creationId xmlns:a16="http://schemas.microsoft.com/office/drawing/2014/main" id="{5197979E-189C-1148-870F-036C41438B72}"/>
              </a:ext>
            </a:extLst>
          </p:cNvPr>
          <p:cNvGrpSpPr/>
          <p:nvPr/>
        </p:nvGrpSpPr>
        <p:grpSpPr>
          <a:xfrm>
            <a:off x="8870958" y="6328348"/>
            <a:ext cx="2876721" cy="369332"/>
            <a:chOff x="8870958" y="6328348"/>
            <a:chExt cx="2876721" cy="369332"/>
          </a:xfrm>
        </p:grpSpPr>
        <p:sp>
          <p:nvSpPr>
            <p:cNvPr id="7" name="TextBox 6">
              <a:extLst>
                <a:ext uri="{FF2B5EF4-FFF2-40B4-BE49-F238E27FC236}">
                  <a16:creationId xmlns:a16="http://schemas.microsoft.com/office/drawing/2014/main" id="{9C604620-4510-0A44-9C2A-327620285357}"/>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6E4F7192-EE08-8E49-8E96-ED782031CE3D}"/>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345971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04C24-5F5D-4445-B51D-9A56DBFAC51B}"/>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Remember . . . </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176BEE-B52C-344A-BA9B-C4FF21D9B3F6}"/>
              </a:ext>
            </a:extLst>
          </p:cNvPr>
          <p:cNvSpPr>
            <a:spLocks noGrp="1"/>
          </p:cNvSpPr>
          <p:nvPr>
            <p:ph sz="half" idx="1"/>
          </p:nvPr>
        </p:nvSpPr>
        <p:spPr>
          <a:xfrm>
            <a:off x="4976030" y="963507"/>
            <a:ext cx="6250940" cy="2304627"/>
          </a:xfrm>
        </p:spPr>
        <p:txBody>
          <a:bodyPr anchor="b">
            <a:normAutofit/>
          </a:bodyPr>
          <a:lstStyle/>
          <a:p>
            <a:r>
              <a:rPr lang="en-US" sz="3200" dirty="0"/>
              <a:t>Conflict and relapses are not inherently bad</a:t>
            </a:r>
            <a:r>
              <a:rPr lang="en-US" sz="2000" dirty="0"/>
              <a:t>	</a:t>
            </a:r>
          </a:p>
        </p:txBody>
      </p:sp>
      <p:sp>
        <p:nvSpPr>
          <p:cNvPr id="4" name="Content Placeholder 3">
            <a:extLst>
              <a:ext uri="{FF2B5EF4-FFF2-40B4-BE49-F238E27FC236}">
                <a16:creationId xmlns:a16="http://schemas.microsoft.com/office/drawing/2014/main" id="{28927435-BC92-CC49-8425-92B7EBF49A94}"/>
              </a:ext>
            </a:extLst>
          </p:cNvPr>
          <p:cNvSpPr>
            <a:spLocks noGrp="1"/>
          </p:cNvSpPr>
          <p:nvPr>
            <p:ph sz="half" idx="2"/>
          </p:nvPr>
        </p:nvSpPr>
        <p:spPr>
          <a:xfrm>
            <a:off x="4976030" y="3589866"/>
            <a:ext cx="6250940" cy="2304628"/>
          </a:xfrm>
        </p:spPr>
        <p:txBody>
          <a:bodyPr>
            <a:normAutofit/>
          </a:bodyPr>
          <a:lstStyle/>
          <a:p>
            <a:r>
              <a:rPr lang="en-US" sz="3200" dirty="0"/>
              <a:t>They can be opportunities to teach and build trust </a:t>
            </a:r>
          </a:p>
        </p:txBody>
      </p:sp>
      <p:grpSp>
        <p:nvGrpSpPr>
          <p:cNvPr id="7" name="Group 6">
            <a:extLst>
              <a:ext uri="{FF2B5EF4-FFF2-40B4-BE49-F238E27FC236}">
                <a16:creationId xmlns:a16="http://schemas.microsoft.com/office/drawing/2014/main" id="{D3593020-1D50-3A4E-93F4-0D1851F69151}"/>
              </a:ext>
            </a:extLst>
          </p:cNvPr>
          <p:cNvGrpSpPr/>
          <p:nvPr/>
        </p:nvGrpSpPr>
        <p:grpSpPr>
          <a:xfrm>
            <a:off x="8870958" y="6328348"/>
            <a:ext cx="2876721" cy="369332"/>
            <a:chOff x="8870958" y="6328348"/>
            <a:chExt cx="2876721" cy="369332"/>
          </a:xfrm>
        </p:grpSpPr>
        <p:sp>
          <p:nvSpPr>
            <p:cNvPr id="8" name="TextBox 7">
              <a:extLst>
                <a:ext uri="{FF2B5EF4-FFF2-40B4-BE49-F238E27FC236}">
                  <a16:creationId xmlns:a16="http://schemas.microsoft.com/office/drawing/2014/main" id="{2F3DF246-FF61-FA4A-9376-E7DDF36E5344}"/>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27E0E502-A896-4447-86A0-8A04A41E38F5}"/>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2832120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7F62-887D-0E45-8C90-0245F2AEDF56}"/>
              </a:ext>
            </a:extLst>
          </p:cNvPr>
          <p:cNvSpPr>
            <a:spLocks noGrp="1"/>
          </p:cNvSpPr>
          <p:nvPr>
            <p:ph type="title"/>
          </p:nvPr>
        </p:nvSpPr>
        <p:spPr>
          <a:xfrm>
            <a:off x="648929" y="2352644"/>
            <a:ext cx="4953934" cy="1676603"/>
          </a:xfrm>
        </p:spPr>
        <p:txBody>
          <a:bodyPr>
            <a:noAutofit/>
          </a:bodyPr>
          <a:lstStyle/>
          <a:p>
            <a:r>
              <a:rPr lang="en-US" dirty="0"/>
              <a:t>When we “change the conversation”, we minimize traumatizing practices and policies</a:t>
            </a:r>
          </a:p>
        </p:txBody>
      </p:sp>
      <p:sp>
        <p:nvSpPr>
          <p:cNvPr id="11" name="Rectangle 10">
            <a:extLst>
              <a:ext uri="{FF2B5EF4-FFF2-40B4-BE49-F238E27FC236}">
                <a16:creationId xmlns:a16="http://schemas.microsoft.com/office/drawing/2014/main" id="{787900AF-3ED0-4C02-A309-3984EBBD2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screenshot of a cell phone&#10;&#10;Description automatically generated">
            <a:extLst>
              <a:ext uri="{FF2B5EF4-FFF2-40B4-BE49-F238E27FC236}">
                <a16:creationId xmlns:a16="http://schemas.microsoft.com/office/drawing/2014/main" id="{C2378168-C41A-F041-A546-B20C4B5C0AE2}"/>
              </a:ext>
            </a:extLst>
          </p:cNvPr>
          <p:cNvPicPr>
            <a:picLocks noChangeAspect="1"/>
          </p:cNvPicPr>
          <p:nvPr/>
        </p:nvPicPr>
        <p:blipFill rotWithShape="1">
          <a:blip r:embed="rId2"/>
          <a:srcRect l="5163" r="2570" b="-1"/>
          <a:stretch/>
        </p:blipFill>
        <p:spPr>
          <a:xfrm>
            <a:off x="6752844" y="722376"/>
            <a:ext cx="4782312" cy="5413248"/>
          </a:xfrm>
          <a:prstGeom prst="rect">
            <a:avLst/>
          </a:prstGeom>
          <a:effectLst/>
        </p:spPr>
      </p:pic>
      <p:grpSp>
        <p:nvGrpSpPr>
          <p:cNvPr id="9" name="Group 8">
            <a:extLst>
              <a:ext uri="{FF2B5EF4-FFF2-40B4-BE49-F238E27FC236}">
                <a16:creationId xmlns:a16="http://schemas.microsoft.com/office/drawing/2014/main" id="{839B018E-768C-644F-9F81-65E8EB7D0D61}"/>
              </a:ext>
            </a:extLst>
          </p:cNvPr>
          <p:cNvGrpSpPr/>
          <p:nvPr/>
        </p:nvGrpSpPr>
        <p:grpSpPr>
          <a:xfrm>
            <a:off x="8870958" y="6328348"/>
            <a:ext cx="2876721" cy="369332"/>
            <a:chOff x="8870958" y="6328348"/>
            <a:chExt cx="2876721" cy="369332"/>
          </a:xfrm>
        </p:grpSpPr>
        <p:sp>
          <p:nvSpPr>
            <p:cNvPr id="10" name="TextBox 9">
              <a:extLst>
                <a:ext uri="{FF2B5EF4-FFF2-40B4-BE49-F238E27FC236}">
                  <a16:creationId xmlns:a16="http://schemas.microsoft.com/office/drawing/2014/main" id="{9F65804F-DB6E-A54F-8334-303E4FEF2D81}"/>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C6F1C5B5-1BF4-124D-A531-2975C95A94C7}"/>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182823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C71DFE8-D16F-CF44-8A50-D27A7C26E1FB}"/>
              </a:ext>
            </a:extLst>
          </p:cNvPr>
          <p:cNvPicPr>
            <a:picLocks noGrp="1" noChangeAspect="1"/>
          </p:cNvPicPr>
          <p:nvPr>
            <p:ph idx="1"/>
          </p:nvPr>
        </p:nvPicPr>
        <p:blipFill>
          <a:blip r:embed="rId2"/>
          <a:stretch>
            <a:fillRect/>
          </a:stretch>
        </p:blipFill>
        <p:spPr>
          <a:xfrm>
            <a:off x="411040" y="304800"/>
            <a:ext cx="11357627" cy="6261760"/>
          </a:xfrm>
        </p:spPr>
      </p:pic>
    </p:spTree>
    <p:extLst>
      <p:ext uri="{BB962C8B-B14F-4D97-AF65-F5344CB8AC3E}">
        <p14:creationId xmlns:p14="http://schemas.microsoft.com/office/powerpoint/2010/main" val="343490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1A23-251D-1344-B517-89F15E082BB9}"/>
              </a:ext>
            </a:extLst>
          </p:cNvPr>
          <p:cNvSpPr>
            <a:spLocks noGrp="1"/>
          </p:cNvSpPr>
          <p:nvPr>
            <p:ph type="title"/>
          </p:nvPr>
        </p:nvSpPr>
        <p:spPr>
          <a:xfrm>
            <a:off x="311680" y="186267"/>
            <a:ext cx="11626320" cy="1168400"/>
          </a:xfrm>
        </p:spPr>
        <p:txBody>
          <a:bodyPr>
            <a:normAutofit fontScale="90000"/>
          </a:bodyPr>
          <a:lstStyle/>
          <a:p>
            <a:r>
              <a:rPr lang="en-US" dirty="0"/>
              <a:t>Because of childhood traumatic experiences, children can struggle -- </a:t>
            </a:r>
          </a:p>
        </p:txBody>
      </p:sp>
      <p:sp>
        <p:nvSpPr>
          <p:cNvPr id="4" name="TextBox 3">
            <a:extLst>
              <a:ext uri="{FF2B5EF4-FFF2-40B4-BE49-F238E27FC236}">
                <a16:creationId xmlns:a16="http://schemas.microsoft.com/office/drawing/2014/main" id="{807EFE56-30C7-8140-AC3C-634BC2B74349}"/>
              </a:ext>
            </a:extLst>
          </p:cNvPr>
          <p:cNvSpPr txBox="1"/>
          <p:nvPr/>
        </p:nvSpPr>
        <p:spPr>
          <a:xfrm>
            <a:off x="1131044" y="1740933"/>
            <a:ext cx="11490853" cy="4524315"/>
          </a:xfrm>
          <a:prstGeom prst="rect">
            <a:avLst/>
          </a:prstGeom>
          <a:noFill/>
        </p:spPr>
        <p:txBody>
          <a:bodyPr wrap="square" rtlCol="0">
            <a:spAutoFit/>
          </a:bodyPr>
          <a:lstStyle/>
          <a:p>
            <a:r>
              <a:rPr lang="en-US" dirty="0"/>
              <a:t>to understand the world </a:t>
            </a:r>
          </a:p>
          <a:p>
            <a:r>
              <a:rPr lang="en-US" dirty="0"/>
              <a:t>to balance sensory input</a:t>
            </a:r>
          </a:p>
          <a:p>
            <a:r>
              <a:rPr lang="en-US" dirty="0"/>
              <a:t>to interpret whether a situation is safe or not</a:t>
            </a:r>
          </a:p>
          <a:p>
            <a:r>
              <a:rPr lang="en-US" dirty="0"/>
              <a:t>to determine if a person is safe or not</a:t>
            </a:r>
          </a:p>
          <a:p>
            <a:r>
              <a:rPr lang="en-US" dirty="0"/>
              <a:t>to read people’s cues, body language, facial expressions</a:t>
            </a:r>
          </a:p>
          <a:p>
            <a:r>
              <a:rPr lang="en-US" dirty="0"/>
              <a:t>to trust </a:t>
            </a:r>
          </a:p>
          <a:p>
            <a:r>
              <a:rPr lang="en-US" dirty="0"/>
              <a:t>to have “normal” physiological response to stress  </a:t>
            </a:r>
          </a:p>
          <a:p>
            <a:r>
              <a:rPr lang="en-US" dirty="0"/>
              <a:t>to recover from stress </a:t>
            </a:r>
          </a:p>
          <a:p>
            <a:r>
              <a:rPr lang="en-US" dirty="0"/>
              <a:t>to focus on tasks beyond survival</a:t>
            </a:r>
          </a:p>
          <a:p>
            <a:r>
              <a:rPr lang="en-US" dirty="0"/>
              <a:t>to develop self-awareness</a:t>
            </a:r>
          </a:p>
          <a:p>
            <a:r>
              <a:rPr lang="en-US" dirty="0"/>
              <a:t>to learn</a:t>
            </a:r>
          </a:p>
          <a:p>
            <a:r>
              <a:rPr lang="en-US" dirty="0"/>
              <a:t>to see cause and effect of own actions and actions of others</a:t>
            </a:r>
          </a:p>
          <a:p>
            <a:r>
              <a:rPr lang="en-US" dirty="0"/>
              <a:t>to interact and connect with others</a:t>
            </a:r>
          </a:p>
          <a:p>
            <a:r>
              <a:rPr lang="en-US" dirty="0"/>
              <a:t>to understand the effect of rewards and punishment </a:t>
            </a:r>
          </a:p>
          <a:p>
            <a:r>
              <a:rPr lang="en-US" dirty="0"/>
              <a:t>to reflect on past experiences and learn from them</a:t>
            </a:r>
          </a:p>
          <a:p>
            <a:endParaRPr lang="en-US" dirty="0"/>
          </a:p>
        </p:txBody>
      </p:sp>
      <p:grpSp>
        <p:nvGrpSpPr>
          <p:cNvPr id="3" name="Group 2">
            <a:extLst>
              <a:ext uri="{FF2B5EF4-FFF2-40B4-BE49-F238E27FC236}">
                <a16:creationId xmlns:a16="http://schemas.microsoft.com/office/drawing/2014/main" id="{42224FA1-9B9B-6C46-93A8-35E894E8C3F2}"/>
              </a:ext>
            </a:extLst>
          </p:cNvPr>
          <p:cNvGrpSpPr/>
          <p:nvPr/>
        </p:nvGrpSpPr>
        <p:grpSpPr>
          <a:xfrm>
            <a:off x="8870958" y="6328348"/>
            <a:ext cx="2876721" cy="369332"/>
            <a:chOff x="8870958" y="6328348"/>
            <a:chExt cx="2876721" cy="369332"/>
          </a:xfrm>
        </p:grpSpPr>
        <p:sp>
          <p:nvSpPr>
            <p:cNvPr id="5" name="TextBox 4">
              <a:extLst>
                <a:ext uri="{FF2B5EF4-FFF2-40B4-BE49-F238E27FC236}">
                  <a16:creationId xmlns:a16="http://schemas.microsoft.com/office/drawing/2014/main" id="{8B440CF6-5F25-C548-ABFD-68CBC0CD32EC}"/>
                </a:ext>
              </a:extLst>
            </p:cNvPr>
            <p:cNvSpPr txBox="1"/>
            <p:nvPr/>
          </p:nvSpPr>
          <p:spPr>
            <a:xfrm flipH="1">
              <a:off x="8870958" y="6328348"/>
              <a:ext cx="318007"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1D85047B-9954-F44D-9325-56518C627985}"/>
                </a:ext>
              </a:extLst>
            </p:cNvPr>
            <p:cNvSpPr txBox="1"/>
            <p:nvPr/>
          </p:nvSpPr>
          <p:spPr>
            <a:xfrm>
              <a:off x="9188965" y="6374515"/>
              <a:ext cx="2558714" cy="276999"/>
            </a:xfrm>
            <a:prstGeom prst="rect">
              <a:avLst/>
            </a:prstGeom>
            <a:noFill/>
          </p:spPr>
          <p:txBody>
            <a:bodyPr wrap="none" rtlCol="0">
              <a:spAutoFit/>
            </a:bodyPr>
            <a:lstStyle/>
            <a:p>
              <a:r>
                <a:rPr lang="en-US" sz="1200" dirty="0"/>
                <a:t>2019 Texas Lawyers for Children </a:t>
              </a:r>
            </a:p>
          </p:txBody>
        </p:sp>
      </p:grpSp>
    </p:spTree>
    <p:extLst>
      <p:ext uri="{BB962C8B-B14F-4D97-AF65-F5344CB8AC3E}">
        <p14:creationId xmlns:p14="http://schemas.microsoft.com/office/powerpoint/2010/main" val="41526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6A83-F9CB-5E4D-B122-A67333BC5A3F}"/>
              </a:ext>
            </a:extLst>
          </p:cNvPr>
          <p:cNvSpPr>
            <a:spLocks noGrp="1"/>
          </p:cNvSpPr>
          <p:nvPr>
            <p:ph type="title"/>
          </p:nvPr>
        </p:nvSpPr>
        <p:spPr/>
        <p:txBody>
          <a:bodyPr/>
          <a:lstStyle/>
          <a:p>
            <a:r>
              <a:rPr lang="en-US" dirty="0"/>
              <a:t>Trauma affects a child’s – </a:t>
            </a:r>
            <a:br>
              <a:rPr lang="en-US" dirty="0"/>
            </a:br>
            <a:r>
              <a:rPr lang="en-US" sz="1800" dirty="0"/>
              <a:t>(5 B’s – Dr. Purvis)</a:t>
            </a:r>
          </a:p>
        </p:txBody>
      </p:sp>
      <p:sp>
        <p:nvSpPr>
          <p:cNvPr id="3" name="Content Placeholder 2">
            <a:extLst>
              <a:ext uri="{FF2B5EF4-FFF2-40B4-BE49-F238E27FC236}">
                <a16:creationId xmlns:a16="http://schemas.microsoft.com/office/drawing/2014/main" id="{38C6E1CB-57BF-3944-8A66-84AFD039FC00}"/>
              </a:ext>
            </a:extLst>
          </p:cNvPr>
          <p:cNvSpPr>
            <a:spLocks noGrp="1"/>
          </p:cNvSpPr>
          <p:nvPr>
            <p:ph idx="1"/>
          </p:nvPr>
        </p:nvSpPr>
        <p:spPr/>
        <p:txBody>
          <a:bodyPr/>
          <a:lstStyle/>
          <a:p>
            <a:r>
              <a:rPr lang="en-US" dirty="0"/>
              <a:t>Brain</a:t>
            </a:r>
          </a:p>
          <a:p>
            <a:r>
              <a:rPr lang="en-US" dirty="0"/>
              <a:t>Biology</a:t>
            </a:r>
          </a:p>
          <a:p>
            <a:r>
              <a:rPr lang="en-US" dirty="0"/>
              <a:t>Body</a:t>
            </a:r>
          </a:p>
          <a:p>
            <a:pPr marL="0" indent="0">
              <a:buNone/>
            </a:pPr>
            <a:endParaRPr lang="en-US" dirty="0"/>
          </a:p>
          <a:p>
            <a:r>
              <a:rPr lang="en-US" dirty="0">
                <a:solidFill>
                  <a:schemeClr val="accent1">
                    <a:lumMod val="75000"/>
                  </a:schemeClr>
                </a:solidFill>
              </a:rPr>
              <a:t>Beliefs</a:t>
            </a:r>
          </a:p>
          <a:p>
            <a:r>
              <a:rPr lang="en-US" dirty="0">
                <a:solidFill>
                  <a:schemeClr val="accent1">
                    <a:lumMod val="75000"/>
                  </a:schemeClr>
                </a:solidFill>
              </a:rPr>
              <a:t>Behaviors </a:t>
            </a:r>
          </a:p>
        </p:txBody>
      </p:sp>
    </p:spTree>
    <p:extLst>
      <p:ext uri="{BB962C8B-B14F-4D97-AF65-F5344CB8AC3E}">
        <p14:creationId xmlns:p14="http://schemas.microsoft.com/office/powerpoint/2010/main" val="399109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uilding, outdoor, house, large&#10;&#10;Description automatically generated">
            <a:extLst>
              <a:ext uri="{FF2B5EF4-FFF2-40B4-BE49-F238E27FC236}">
                <a16:creationId xmlns:a16="http://schemas.microsoft.com/office/drawing/2014/main" id="{33D2FCD7-31A8-F043-BC13-9684BFCF5911}"/>
              </a:ext>
            </a:extLst>
          </p:cNvPr>
          <p:cNvPicPr>
            <a:picLocks noChangeAspect="1"/>
          </p:cNvPicPr>
          <p:nvPr/>
        </p:nvPicPr>
        <p:blipFill>
          <a:blip r:embed="rId2"/>
          <a:stretch>
            <a:fillRect/>
          </a:stretch>
        </p:blipFill>
        <p:spPr>
          <a:xfrm>
            <a:off x="2150533" y="378631"/>
            <a:ext cx="8178800" cy="6100737"/>
          </a:xfrm>
          <a:prstGeom prst="rect">
            <a:avLst/>
          </a:prstGeom>
        </p:spPr>
      </p:pic>
    </p:spTree>
    <p:extLst>
      <p:ext uri="{BB962C8B-B14F-4D97-AF65-F5344CB8AC3E}">
        <p14:creationId xmlns:p14="http://schemas.microsoft.com/office/powerpoint/2010/main" val="156525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709BC7-E2A3-A549-BDA5-262261EB5C90}"/>
              </a:ext>
            </a:extLst>
          </p:cNvPr>
          <p:cNvSpPr>
            <a:spLocks noGrp="1"/>
          </p:cNvSpPr>
          <p:nvPr>
            <p:ph type="title"/>
          </p:nvPr>
        </p:nvSpPr>
        <p:spPr>
          <a:xfrm>
            <a:off x="640079" y="2053641"/>
            <a:ext cx="3669161" cy="2760098"/>
          </a:xfrm>
        </p:spPr>
        <p:txBody>
          <a:bodyPr>
            <a:normAutofit/>
          </a:bodyPr>
          <a:lstStyle/>
          <a:p>
            <a:r>
              <a:rPr lang="en-US" sz="3100">
                <a:solidFill>
                  <a:srgbClr val="FFFFFF"/>
                </a:solidFill>
              </a:rPr>
              <a:t>How Do We Misunderstand the Behaviors of Children Who Have Suffered the Trauma of Abuse and Neglect? </a:t>
            </a:r>
          </a:p>
        </p:txBody>
      </p:sp>
      <p:sp>
        <p:nvSpPr>
          <p:cNvPr id="3" name="Content Placeholder 2">
            <a:extLst>
              <a:ext uri="{FF2B5EF4-FFF2-40B4-BE49-F238E27FC236}">
                <a16:creationId xmlns:a16="http://schemas.microsoft.com/office/drawing/2014/main" id="{2ACA344D-3660-6C40-AAF9-850A986E6B84}"/>
              </a:ext>
            </a:extLst>
          </p:cNvPr>
          <p:cNvSpPr>
            <a:spLocks noGrp="1"/>
          </p:cNvSpPr>
          <p:nvPr>
            <p:ph idx="1"/>
          </p:nvPr>
        </p:nvSpPr>
        <p:spPr>
          <a:xfrm>
            <a:off x="6090574" y="801866"/>
            <a:ext cx="5306084" cy="5230634"/>
          </a:xfrm>
        </p:spPr>
        <p:txBody>
          <a:bodyPr anchor="ctr">
            <a:normAutofit/>
          </a:bodyPr>
          <a:lstStyle/>
          <a:p>
            <a:endParaRPr lang="en-US" sz="2400">
              <a:solidFill>
                <a:srgbClr val="000000"/>
              </a:solidFill>
            </a:endParaRPr>
          </a:p>
          <a:p>
            <a:endParaRPr lang="en-US" sz="2400">
              <a:solidFill>
                <a:srgbClr val="000000"/>
              </a:solidFill>
            </a:endParaRPr>
          </a:p>
          <a:p>
            <a:endParaRPr lang="en-US" sz="2400">
              <a:solidFill>
                <a:srgbClr val="000000"/>
              </a:solidFill>
            </a:endParaRPr>
          </a:p>
          <a:p>
            <a:endParaRPr lang="en-US" sz="2400">
              <a:solidFill>
                <a:srgbClr val="000000"/>
              </a:solidFill>
            </a:endParaRPr>
          </a:p>
        </p:txBody>
      </p:sp>
    </p:spTree>
    <p:extLst>
      <p:ext uri="{BB962C8B-B14F-4D97-AF65-F5344CB8AC3E}">
        <p14:creationId xmlns:p14="http://schemas.microsoft.com/office/powerpoint/2010/main" val="200759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E9E4F49B-A565-DD48-85DD-B2C97CFB2204}"/>
              </a:ext>
            </a:extLst>
          </p:cNvPr>
          <p:cNvSpPr>
            <a:spLocks noGrp="1"/>
          </p:cNvSpPr>
          <p:nvPr>
            <p:ph type="title"/>
          </p:nvPr>
        </p:nvSpPr>
        <p:spPr>
          <a:xfrm>
            <a:off x="804484" y="1191796"/>
            <a:ext cx="10021446" cy="2976344"/>
          </a:xfrm>
        </p:spPr>
        <p:txBody>
          <a:bodyPr vert="horz" lIns="91440" tIns="45720" rIns="91440" bIns="45720" rtlCol="0" anchor="ctr">
            <a:normAutofit/>
          </a:bodyPr>
          <a:lstStyle/>
          <a:p>
            <a:r>
              <a:rPr lang="en-US" sz="6600" kern="1200">
                <a:solidFill>
                  <a:srgbClr val="FFFFFF"/>
                </a:solidFill>
                <a:latin typeface="+mj-lt"/>
                <a:ea typeface="+mj-ea"/>
                <a:cs typeface="+mj-cs"/>
              </a:rPr>
              <a:t>DOWNWARD SPIRAL OF HARM</a:t>
            </a:r>
          </a:p>
        </p:txBody>
      </p:sp>
      <p:graphicFrame>
        <p:nvGraphicFramePr>
          <p:cNvPr id="3" name="Diagram 2">
            <a:extLst>
              <a:ext uri="{FF2B5EF4-FFF2-40B4-BE49-F238E27FC236}">
                <a16:creationId xmlns:a16="http://schemas.microsoft.com/office/drawing/2014/main" id="{861678F8-C60C-BB4A-9ED4-9C3125BAFF51}"/>
              </a:ext>
            </a:extLst>
          </p:cNvPr>
          <p:cNvGraphicFramePr/>
          <p:nvPr>
            <p:extLst>
              <p:ext uri="{D42A27DB-BD31-4B8C-83A1-F6EECF244321}">
                <p14:modId xmlns:p14="http://schemas.microsoft.com/office/powerpoint/2010/main" val="2707221963"/>
              </p:ext>
            </p:extLst>
          </p:nvPr>
        </p:nvGraphicFramePr>
        <p:xfrm>
          <a:off x="6972299" y="3324676"/>
          <a:ext cx="4930775" cy="3089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a:extLst>
              <a:ext uri="{FF2B5EF4-FFF2-40B4-BE49-F238E27FC236}">
                <a16:creationId xmlns:a16="http://schemas.microsoft.com/office/drawing/2014/main" id="{71A71295-231F-B54C-ACF8-7E84A5B322F3}"/>
              </a:ext>
            </a:extLst>
          </p:cNvPr>
          <p:cNvGrpSpPr/>
          <p:nvPr/>
        </p:nvGrpSpPr>
        <p:grpSpPr>
          <a:xfrm>
            <a:off x="7815828" y="6439300"/>
            <a:ext cx="4189905" cy="369332"/>
            <a:chOff x="7815828" y="6439300"/>
            <a:chExt cx="4189905" cy="369332"/>
          </a:xfrm>
        </p:grpSpPr>
        <p:sp>
          <p:nvSpPr>
            <p:cNvPr id="10" name="TextBox 9">
              <a:extLst>
                <a:ext uri="{FF2B5EF4-FFF2-40B4-BE49-F238E27FC236}">
                  <a16:creationId xmlns:a16="http://schemas.microsoft.com/office/drawing/2014/main" id="{057B5DF9-49E5-3447-8685-6E4FA47FC872}"/>
                </a:ext>
              </a:extLst>
            </p:cNvPr>
            <p:cNvSpPr txBox="1"/>
            <p:nvPr/>
          </p:nvSpPr>
          <p:spPr>
            <a:xfrm>
              <a:off x="7815828" y="6439300"/>
              <a:ext cx="357790" cy="369332"/>
            </a:xfrm>
            <a:prstGeom prst="rect">
              <a:avLst/>
            </a:prstGeom>
            <a:noFill/>
          </p:spPr>
          <p:txBody>
            <a:bodyPr wrap="none" rtlCol="0">
              <a:spAutoFit/>
            </a:bodyPr>
            <a:lstStyle/>
            <a:p>
              <a:r>
                <a:rPr lang="en-US" dirty="0"/>
                <a:t>©️</a:t>
              </a:r>
            </a:p>
          </p:txBody>
        </p:sp>
        <p:sp>
          <p:nvSpPr>
            <p:cNvPr id="11" name="TextBox 10">
              <a:extLst>
                <a:ext uri="{FF2B5EF4-FFF2-40B4-BE49-F238E27FC236}">
                  <a16:creationId xmlns:a16="http://schemas.microsoft.com/office/drawing/2014/main" id="{CF30C885-C960-724A-BF3D-834F384AE51A}"/>
                </a:ext>
              </a:extLst>
            </p:cNvPr>
            <p:cNvSpPr txBox="1"/>
            <p:nvPr/>
          </p:nvSpPr>
          <p:spPr>
            <a:xfrm>
              <a:off x="7994723" y="6485467"/>
              <a:ext cx="4011010" cy="276999"/>
            </a:xfrm>
            <a:prstGeom prst="rect">
              <a:avLst/>
            </a:prstGeom>
            <a:noFill/>
          </p:spPr>
          <p:txBody>
            <a:bodyPr wrap="square" rtlCol="0">
              <a:spAutoFit/>
            </a:bodyPr>
            <a:lstStyle/>
            <a:p>
              <a:r>
                <a:rPr lang="en-US" sz="1200" dirty="0"/>
                <a:t> 2019 Texas Lawyers for Children </a:t>
              </a:r>
            </a:p>
          </p:txBody>
        </p:sp>
      </p:grpSp>
    </p:spTree>
    <p:extLst>
      <p:ext uri="{BB962C8B-B14F-4D97-AF65-F5344CB8AC3E}">
        <p14:creationId xmlns:p14="http://schemas.microsoft.com/office/powerpoint/2010/main" val="20578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6DE5-7BB0-CA48-9F54-BA74CD41B657}"/>
              </a:ext>
            </a:extLst>
          </p:cNvPr>
          <p:cNvSpPr>
            <a:spLocks noGrp="1"/>
          </p:cNvSpPr>
          <p:nvPr>
            <p:ph type="title"/>
          </p:nvPr>
        </p:nvSpPr>
        <p:spPr/>
        <p:txBody>
          <a:bodyPr/>
          <a:lstStyle/>
          <a:p>
            <a:r>
              <a:rPr lang="en-US" dirty="0"/>
              <a:t>DUTY To “Change the Conversation”: Texas Family Code 107.004</a:t>
            </a:r>
          </a:p>
        </p:txBody>
      </p:sp>
      <p:sp>
        <p:nvSpPr>
          <p:cNvPr id="3" name="Content Placeholder 2">
            <a:extLst>
              <a:ext uri="{FF2B5EF4-FFF2-40B4-BE49-F238E27FC236}">
                <a16:creationId xmlns:a16="http://schemas.microsoft.com/office/drawing/2014/main" id="{90091A25-87F1-F744-B3A7-E9785D86E768}"/>
              </a:ext>
            </a:extLst>
          </p:cNvPr>
          <p:cNvSpPr>
            <a:spLocks noGrp="1"/>
          </p:cNvSpPr>
          <p:nvPr>
            <p:ph idx="1"/>
          </p:nvPr>
        </p:nvSpPr>
        <p:spPr>
          <a:xfrm>
            <a:off x="1141413" y="2065867"/>
            <a:ext cx="9905998" cy="4182533"/>
          </a:xfrm>
        </p:spPr>
        <p:txBody>
          <a:bodyPr/>
          <a:lstStyle/>
          <a:p>
            <a:r>
              <a:rPr lang="en-US" b="1" dirty="0"/>
              <a:t>(d-3) An attorney ad litem appointed to represent a child in the managing conservatorship of the Department of Family Services shall periodically continue to </a:t>
            </a:r>
            <a:r>
              <a:rPr lang="en-US" b="1" u="sng" dirty="0"/>
              <a:t>review the child’s safety and well-being</a:t>
            </a:r>
            <a:r>
              <a:rPr lang="en-US" b="1" dirty="0"/>
              <a:t>, including </a:t>
            </a:r>
            <a:r>
              <a:rPr lang="en-US" b="1" u="sng" dirty="0"/>
              <a:t>any effects of trauma </a:t>
            </a:r>
            <a:r>
              <a:rPr lang="en-US" b="1" dirty="0"/>
              <a:t>to the child, and </a:t>
            </a:r>
            <a:r>
              <a:rPr lang="en-US" b="1" u="sng" dirty="0"/>
              <a:t>take appropriate action </a:t>
            </a:r>
            <a:r>
              <a:rPr lang="en-US" b="1" dirty="0"/>
              <a:t>including requesting a review hearing when necessary to address an issue of concern.  </a:t>
            </a:r>
            <a:endParaRPr lang="en-US" dirty="0"/>
          </a:p>
          <a:p>
            <a:endParaRPr lang="en-US" dirty="0"/>
          </a:p>
        </p:txBody>
      </p:sp>
    </p:spTree>
    <p:extLst>
      <p:ext uri="{BB962C8B-B14F-4D97-AF65-F5344CB8AC3E}">
        <p14:creationId xmlns:p14="http://schemas.microsoft.com/office/powerpoint/2010/main" val="276086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796</Words>
  <Application>Microsoft Office PowerPoint</Application>
  <PresentationFormat>Widescreen</PresentationFormat>
  <Paragraphs>114</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Changing the Conversation: </vt:lpstr>
      <vt:lpstr>PowerPoint Presentation</vt:lpstr>
      <vt:lpstr>Why is child’s exposure to trauma, ACEs and toxic stress so important? </vt:lpstr>
      <vt:lpstr>Because of childhood traumatic experiences, children can struggle -- </vt:lpstr>
      <vt:lpstr>Trauma affects a child’s –  (5 B’s – Dr. Purvis)</vt:lpstr>
      <vt:lpstr>PowerPoint Presentation</vt:lpstr>
      <vt:lpstr>How Do We Misunderstand the Behaviors of Children Who Have Suffered the Trauma of Abuse and Neglect? </vt:lpstr>
      <vt:lpstr>DOWNWARD SPIRAL OF HARM</vt:lpstr>
      <vt:lpstr>DUTY To “Change the Conversation”: Texas Family Code 107.004</vt:lpstr>
      <vt:lpstr>PowerPoint Presentation</vt:lpstr>
      <vt:lpstr>When looking to help the child heal and to prevent further harm, we have to change the questions.  Instead of seeing behavior as something to “Fix”, we need to see behavior as a –  *CLUE *COMMUNICATION *COPING STRATEGY  </vt:lpstr>
      <vt:lpstr>PowerPoint Presentation</vt:lpstr>
      <vt:lpstr>PowerPoint Presentation</vt:lpstr>
      <vt:lpstr>What IF . . . </vt:lpstr>
      <vt:lpstr>What Does This Child Need?   </vt:lpstr>
      <vt:lpstr>IMPORTANCE OF CONNECTION</vt:lpstr>
      <vt:lpstr>We Reinforce What We Repeat. </vt:lpstr>
      <vt:lpstr>“Change the Conversation”</vt:lpstr>
      <vt:lpstr>Changing the Conversation:  Informal Advocacy</vt:lpstr>
      <vt:lpstr>1. Is the child connected? Does the child feel safe? </vt:lpstr>
      <vt:lpstr>2. Are we asking, “What happened to this child? What does this child need?”</vt:lpstr>
      <vt:lpstr>3. Are we being PROACTIVE or REACTIVE? Do we have a plan to prevent and/or address behaviors?</vt:lpstr>
      <vt:lpstr>4. Have we given the child any labels without taking his or her trauma into account? </vt:lpstr>
      <vt:lpstr>5. If there is an incident, are we looking at what happened before the incident to see if anything triggered the child? </vt:lpstr>
      <vt:lpstr>6A. If the child is being redirected or corrected, are we ensuring that healthy connections are maintained? </vt:lpstr>
      <vt:lpstr>6B. Are we giving the child time – in a safe environment – to practice appropriate behaviors and responses? </vt:lpstr>
      <vt:lpstr>7. If we take away a strategy a child has used to survive, are we replacing it with a healthy alternative? </vt:lpstr>
      <vt:lpstr>8. Does the child have a voice? </vt:lpstr>
      <vt:lpstr>9. Does the child need any additional tools to learn, connect with the world, connect with others? </vt:lpstr>
      <vt:lpstr>10. Does the caregiver need any additional tools to connect with the child or help the child manage his or her emotions? </vt:lpstr>
      <vt:lpstr>Remember . . . </vt:lpstr>
      <vt:lpstr>When we “change the conversation”, we minimize traumatizing practices and policies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the Conversation:</dc:title>
  <dc:creator>Kristen Bell</dc:creator>
  <cp:lastModifiedBy>Volunteer Coordinator</cp:lastModifiedBy>
  <cp:revision>2</cp:revision>
  <dcterms:created xsi:type="dcterms:W3CDTF">2020-02-21T19:53:13Z</dcterms:created>
  <dcterms:modified xsi:type="dcterms:W3CDTF">2020-02-25T17:23:24Z</dcterms:modified>
</cp:coreProperties>
</file>