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65" r:id="rId3"/>
    <p:sldId id="264" r:id="rId4"/>
    <p:sldId id="258" r:id="rId5"/>
    <p:sldId id="259" r:id="rId6"/>
    <p:sldId id="260" r:id="rId7"/>
    <p:sldId id="267" r:id="rId8"/>
    <p:sldId id="261" r:id="rId9"/>
    <p:sldId id="262" r:id="rId10"/>
    <p:sldId id="266" r:id="rId11"/>
    <p:sldId id="263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19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19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9199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9199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1993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1993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0c5e1e1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0c5e1e1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6f91993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6f91993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6f9199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6f9199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0c5e1e1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0c5e1e1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osteringrams@angelo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gelo.edu/fosteringram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Fostering Ram Success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29"/>
            <a:ext cx="8222100" cy="14946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Presented by Dr. Javier Flores, ASU Vice President SAEM/Foster Care Liaison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Hill Country Ad Litem Seminar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April </a:t>
            </a:r>
            <a:r>
              <a:rPr lang="en" dirty="0" smtClean="0"/>
              <a:t>12</a:t>
            </a:r>
            <a:r>
              <a:rPr lang="en" dirty="0" smtClean="0"/>
              <a:t>, </a:t>
            </a:r>
            <a:r>
              <a:rPr lang="en" dirty="0"/>
              <a:t>2019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52" y="1710253"/>
            <a:ext cx="4045200" cy="1482300"/>
          </a:xfrm>
        </p:spPr>
        <p:txBody>
          <a:bodyPr/>
          <a:lstStyle/>
          <a:p>
            <a:r>
              <a:rPr lang="en-US" dirty="0" smtClean="0"/>
              <a:t>Increase Awareness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Financial Aid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Scholarships</a:t>
            </a:r>
          </a:p>
          <a:p>
            <a:pPr>
              <a:lnSpc>
                <a:spcPct val="150000"/>
              </a:lnSpc>
            </a:pPr>
            <a:r>
              <a:rPr lang="en-US" dirty="0"/>
              <a:t>Housing/Meal Plans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Counseling Center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 Health Clinic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Non-University </a:t>
            </a:r>
            <a:r>
              <a:rPr lang="en-US" dirty="0"/>
              <a:t>F</a:t>
            </a:r>
            <a:r>
              <a:rPr lang="en-US" dirty="0" smtClean="0"/>
              <a:t>inancial </a:t>
            </a:r>
            <a:r>
              <a:rPr lang="en-US" dirty="0"/>
              <a:t>S</a:t>
            </a:r>
            <a:r>
              <a:rPr lang="en-US" dirty="0" smtClean="0"/>
              <a:t>upport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Food Pantry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Emergency Aid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5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460950" y="337931"/>
            <a:ext cx="8222100" cy="44229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Questions</a:t>
            </a:r>
            <a:br>
              <a:rPr lang="en" dirty="0" smtClean="0"/>
            </a:br>
            <a:r>
              <a:rPr lang="en" dirty="0" smtClean="0"/>
              <a:t>Contact information:  </a:t>
            </a:r>
            <a:r>
              <a:rPr lang="en" smtClean="0"/>
              <a:t/>
            </a:r>
            <a:br>
              <a:rPr lang="en" smtClean="0"/>
            </a:br>
            <a:r>
              <a:rPr lang="en" smtClean="0"/>
              <a:t>325-943-2061</a:t>
            </a:r>
            <a:br>
              <a:rPr lang="en" smtClean="0"/>
            </a:br>
            <a:r>
              <a:rPr lang="en" smtClean="0">
                <a:hlinkClick r:id="rId3"/>
              </a:rPr>
              <a:t>fosteringrams@angelo.edu</a:t>
            </a:r>
            <a:r>
              <a:rPr lang="en" smtClean="0"/>
              <a:t/>
            </a:r>
            <a:br>
              <a:rPr lang="en" smtClean="0"/>
            </a:br>
            <a:r>
              <a:rPr lang="en" smtClean="0">
                <a:hlinkClick r:id="rId4"/>
              </a:rPr>
              <a:t>www.angelo.edu/fosteringrams</a:t>
            </a:r>
            <a:r>
              <a:rPr lang="en" smtClean="0"/>
              <a:t> </a:t>
            </a:r>
            <a:br>
              <a:rPr lang="en" smtClean="0"/>
            </a:b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26" y="1783140"/>
            <a:ext cx="4045200" cy="1482300"/>
          </a:xfrm>
        </p:spPr>
        <p:txBody>
          <a:bodyPr/>
          <a:lstStyle/>
          <a:p>
            <a:r>
              <a:rPr lang="en-US" dirty="0" smtClean="0"/>
              <a:t> Mission</a:t>
            </a:r>
            <a:r>
              <a:rPr lang="en-US" dirty="0"/>
              <a:t> </a:t>
            </a:r>
            <a:r>
              <a:rPr lang="en-US" dirty="0" smtClean="0"/>
              <a:t>&amp; Vision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Provide quality education and support opportunities to youth previously placed in foster care.</a:t>
            </a:r>
          </a:p>
          <a:p>
            <a:pPr marL="114300" indent="0" algn="ctr">
              <a:buNone/>
            </a:pPr>
            <a:r>
              <a:rPr lang="en-US" dirty="0" smtClean="0"/>
              <a:t>~</a:t>
            </a:r>
          </a:p>
          <a:p>
            <a:pPr marL="114300" indent="0">
              <a:buNone/>
            </a:pPr>
            <a:r>
              <a:rPr lang="en-US" dirty="0" smtClean="0"/>
              <a:t>To cultivate successful, proficient and self-aware citizens.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3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00" y="669958"/>
            <a:ext cx="4045200" cy="1482300"/>
          </a:xfrm>
        </p:spPr>
        <p:txBody>
          <a:bodyPr/>
          <a:lstStyle/>
          <a:p>
            <a:r>
              <a:rPr lang="en-US" dirty="0" smtClean="0"/>
              <a:t>Program Goals: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0" y="2519568"/>
            <a:ext cx="4045200" cy="1534116"/>
          </a:xfrm>
        </p:spPr>
        <p:txBody>
          <a:bodyPr/>
          <a:lstStyle/>
          <a:p>
            <a:r>
              <a:rPr lang="en-US" dirty="0" smtClean="0"/>
              <a:t>Admission</a:t>
            </a:r>
          </a:p>
          <a:p>
            <a:r>
              <a:rPr lang="en-US" dirty="0" smtClean="0"/>
              <a:t>Enrollment </a:t>
            </a:r>
          </a:p>
          <a:p>
            <a:r>
              <a:rPr lang="en-US" dirty="0" smtClean="0"/>
              <a:t>Graduation</a:t>
            </a:r>
          </a:p>
          <a:p>
            <a:r>
              <a:rPr lang="en-US" dirty="0" smtClean="0"/>
              <a:t>Employment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939500" y="109329"/>
            <a:ext cx="3837000" cy="4820479"/>
          </a:xfrm>
        </p:spPr>
        <p:txBody>
          <a:bodyPr/>
          <a:lstStyle/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dirty="0" smtClean="0"/>
              <a:t>Specifically our goal is to improve: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Access to student services and resources;</a:t>
            </a:r>
          </a:p>
          <a:p>
            <a:r>
              <a:rPr lang="en-US" dirty="0" smtClean="0"/>
              <a:t>Academic performance;</a:t>
            </a:r>
          </a:p>
          <a:p>
            <a:r>
              <a:rPr lang="en-US" dirty="0" smtClean="0"/>
              <a:t>Access to academic support; </a:t>
            </a:r>
          </a:p>
          <a:p>
            <a:r>
              <a:rPr lang="en-US" dirty="0" smtClean="0"/>
              <a:t>Retention; and </a:t>
            </a:r>
          </a:p>
          <a:p>
            <a:r>
              <a:rPr lang="en-US" dirty="0" smtClean="0"/>
              <a:t>Completion of courses, programs, and degree attainment.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6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Qualified Students Identified by:</a:t>
            </a:r>
            <a:endParaRPr dirty="0"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 Texas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Reports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Partnerships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Word of Mouth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Admission Process Support: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ACT/SAT Waiver Info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Financial Support for Residual ACT Costs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Dual Admission Programs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ASU Dual Credit Program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 Resources Information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Appeal Process- If Denied Admission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Admitted Student Support: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Orientation &amp; Transition Program Information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Review of Holds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Deadline Reminders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Securing Books/Supplies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Financial Aid/Scholarship Info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Explaining: Loans/Grants/Scholarships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 dirty="0"/>
              <a:t>Housing/Meal Plan Assistance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2" y="1928914"/>
            <a:ext cx="4045200" cy="1482300"/>
          </a:xfrm>
        </p:spPr>
        <p:txBody>
          <a:bodyPr/>
          <a:lstStyle/>
          <a:p>
            <a:r>
              <a:rPr lang="en-US" dirty="0" smtClean="0"/>
              <a:t>Enrolled Student </a:t>
            </a:r>
            <a:br>
              <a:rPr lang="en-US" dirty="0" smtClean="0"/>
            </a:br>
            <a:r>
              <a:rPr lang="en-US" dirty="0" smtClean="0"/>
              <a:t>Support: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Inform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Motivate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Support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Advocate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4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Management Style Approach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/>
          <p:nvPr/>
        </p:nvSpPr>
        <p:spPr>
          <a:xfrm>
            <a:off x="340934" y="2199000"/>
            <a:ext cx="1872300" cy="7455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4294967295"/>
          </p:nvPr>
        </p:nvSpPr>
        <p:spPr>
          <a:xfrm>
            <a:off x="340923" y="2336550"/>
            <a:ext cx="14556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Step 1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04" name="Google Shape;104;p19"/>
          <p:cNvGrpSpPr/>
          <p:nvPr/>
        </p:nvGrpSpPr>
        <p:grpSpPr>
          <a:xfrm>
            <a:off x="912820" y="1610215"/>
            <a:ext cx="198900" cy="593656"/>
            <a:chOff x="777447" y="1610215"/>
            <a:chExt cx="198900" cy="593656"/>
          </a:xfrm>
        </p:grpSpPr>
        <p:cxnSp>
          <p:nvCxnSpPr>
            <p:cNvPr id="105" name="Google Shape;105;p19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6" name="Google Shape;106;p19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Google Shape;107;p19"/>
          <p:cNvSpPr txBox="1">
            <a:spLocks noGrp="1"/>
          </p:cNvSpPr>
          <p:nvPr>
            <p:ph type="body" idx="4294967295"/>
          </p:nvPr>
        </p:nvSpPr>
        <p:spPr>
          <a:xfrm>
            <a:off x="340925" y="703925"/>
            <a:ext cx="26949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Schedule Comprehension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Purchasing Correct Books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08" name="Google Shape;108;p19"/>
          <p:cNvSpPr/>
          <p:nvPr/>
        </p:nvSpPr>
        <p:spPr>
          <a:xfrm>
            <a:off x="1817054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4294967295"/>
          </p:nvPr>
        </p:nvSpPr>
        <p:spPr>
          <a:xfrm>
            <a:off x="2126317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Step 2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10" name="Google Shape;110;p19"/>
          <p:cNvGrpSpPr/>
          <p:nvPr/>
        </p:nvGrpSpPr>
        <p:grpSpPr>
          <a:xfrm>
            <a:off x="2266282" y="2938958"/>
            <a:ext cx="198900" cy="593656"/>
            <a:chOff x="2223534" y="2938958"/>
            <a:chExt cx="198900" cy="593656"/>
          </a:xfrm>
        </p:grpSpPr>
        <p:cxnSp>
          <p:nvCxnSpPr>
            <p:cNvPr id="111" name="Google Shape;111;p19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2" name="Google Shape;112;p19"/>
            <p:cNvSpPr/>
            <p:nvPr/>
          </p:nvSpPr>
          <p:spPr>
            <a:xfrm rot="10800000" flipH="1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19"/>
          <p:cNvSpPr txBox="1">
            <a:spLocks noGrp="1"/>
          </p:cNvSpPr>
          <p:nvPr>
            <p:ph type="body" idx="4294967295"/>
          </p:nvPr>
        </p:nvSpPr>
        <p:spPr>
          <a:xfrm>
            <a:off x="1436623" y="3664625"/>
            <a:ext cx="26949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Move-In Day Help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Secure Dorm Necessities</a:t>
            </a:r>
            <a:endParaRPr sz="1600"/>
          </a:p>
        </p:txBody>
      </p:sp>
      <p:sp>
        <p:nvSpPr>
          <p:cNvPr id="114" name="Google Shape;114;p19"/>
          <p:cNvSpPr/>
          <p:nvPr/>
        </p:nvSpPr>
        <p:spPr>
          <a:xfrm>
            <a:off x="347197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4294967295"/>
          </p:nvPr>
        </p:nvSpPr>
        <p:spPr>
          <a:xfrm>
            <a:off x="3767755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Step 3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16" name="Google Shape;116;p19"/>
          <p:cNvGrpSpPr/>
          <p:nvPr/>
        </p:nvGrpSpPr>
        <p:grpSpPr>
          <a:xfrm>
            <a:off x="4058732" y="1610215"/>
            <a:ext cx="198900" cy="593656"/>
            <a:chOff x="3918084" y="1610215"/>
            <a:chExt cx="198900" cy="593656"/>
          </a:xfrm>
        </p:grpSpPr>
        <p:cxnSp>
          <p:nvCxnSpPr>
            <p:cNvPr id="117" name="Google Shape;117;p19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8" name="Google Shape;118;p19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9"/>
          <p:cNvSpPr txBox="1">
            <a:spLocks noGrp="1"/>
          </p:cNvSpPr>
          <p:nvPr>
            <p:ph type="body" idx="4294967295"/>
          </p:nvPr>
        </p:nvSpPr>
        <p:spPr>
          <a:xfrm>
            <a:off x="3441825" y="732425"/>
            <a:ext cx="32784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Host Back-To-School        /Biannual Events</a:t>
            </a:r>
            <a:endParaRPr sz="1600"/>
          </a:p>
        </p:txBody>
      </p:sp>
      <p:sp>
        <p:nvSpPr>
          <p:cNvPr id="120" name="Google Shape;120;p19"/>
          <p:cNvSpPr/>
          <p:nvPr/>
        </p:nvSpPr>
        <p:spPr>
          <a:xfrm>
            <a:off x="512689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4294967295"/>
          </p:nvPr>
        </p:nvSpPr>
        <p:spPr>
          <a:xfrm>
            <a:off x="5416699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Step 4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22" name="Google Shape;122;p19"/>
          <p:cNvGrpSpPr/>
          <p:nvPr/>
        </p:nvGrpSpPr>
        <p:grpSpPr>
          <a:xfrm>
            <a:off x="5973070" y="2938958"/>
            <a:ext cx="198900" cy="593656"/>
            <a:chOff x="5958946" y="2938958"/>
            <a:chExt cx="198900" cy="593656"/>
          </a:xfrm>
        </p:grpSpPr>
        <p:cxnSp>
          <p:nvCxnSpPr>
            <p:cNvPr id="123" name="Google Shape;123;p19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4" name="Google Shape;124;p19"/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9"/>
          <p:cNvSpPr txBox="1">
            <a:spLocks noGrp="1"/>
          </p:cNvSpPr>
          <p:nvPr>
            <p:ph type="body" idx="4294967295"/>
          </p:nvPr>
        </p:nvSpPr>
        <p:spPr>
          <a:xfrm>
            <a:off x="5126902" y="3664625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Assist to Schedule Appointments with Campus Departments</a:t>
            </a:r>
            <a:endParaRPr sz="1600"/>
          </a:p>
        </p:txBody>
      </p:sp>
      <p:sp>
        <p:nvSpPr>
          <p:cNvPr id="126" name="Google Shape;126;p19"/>
          <p:cNvSpPr/>
          <p:nvPr/>
        </p:nvSpPr>
        <p:spPr>
          <a:xfrm>
            <a:off x="678181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4294967295"/>
          </p:nvPr>
        </p:nvSpPr>
        <p:spPr>
          <a:xfrm>
            <a:off x="7111512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Step 5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28" name="Google Shape;128;p19"/>
          <p:cNvGrpSpPr/>
          <p:nvPr/>
        </p:nvGrpSpPr>
        <p:grpSpPr>
          <a:xfrm>
            <a:off x="7669807" y="1610215"/>
            <a:ext cx="198900" cy="593656"/>
            <a:chOff x="3918084" y="1610215"/>
            <a:chExt cx="198900" cy="593656"/>
          </a:xfrm>
        </p:grpSpPr>
        <p:cxnSp>
          <p:nvCxnSpPr>
            <p:cNvPr id="129" name="Google Shape;129;p19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0" name="Google Shape;130;p19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9"/>
          <p:cNvSpPr txBox="1">
            <a:spLocks noGrp="1"/>
          </p:cNvSpPr>
          <p:nvPr>
            <p:ph type="body" idx="4294967295"/>
          </p:nvPr>
        </p:nvSpPr>
        <p:spPr>
          <a:xfrm>
            <a:off x="6221850" y="703925"/>
            <a:ext cx="2839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Follow-ups Throughout Year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Connect with Community Partners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233</Words>
  <Application>Microsoft Office PowerPoint</Application>
  <PresentationFormat>On-screen Show (16:9)</PresentationFormat>
  <Paragraphs>71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Roboto</vt:lpstr>
      <vt:lpstr>Arial</vt:lpstr>
      <vt:lpstr>Material</vt:lpstr>
      <vt:lpstr>Fostering Ram Success</vt:lpstr>
      <vt:lpstr> Mission &amp; Vision</vt:lpstr>
      <vt:lpstr>Program Goals:</vt:lpstr>
      <vt:lpstr>Qualified Students Identified by:</vt:lpstr>
      <vt:lpstr>Admission Process Support:</vt:lpstr>
      <vt:lpstr>Admitted Student Support:</vt:lpstr>
      <vt:lpstr>Enrolled Student  Support:</vt:lpstr>
      <vt:lpstr>Case Management Style Approach</vt:lpstr>
      <vt:lpstr>PowerPoint Presentation</vt:lpstr>
      <vt:lpstr>Increase Awareness</vt:lpstr>
      <vt:lpstr>Questions Contact information:   325-943-2061 fosteringrams@angelo.edu www.angelo.edu/fosteringrams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Ram Success</dc:title>
  <dc:creator>Giovanna Scott</dc:creator>
  <cp:lastModifiedBy>Javier Flores</cp:lastModifiedBy>
  <cp:revision>9</cp:revision>
  <dcterms:modified xsi:type="dcterms:W3CDTF">2019-04-04T19:41:55Z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684289842</vt:i4>
  </property>
  <property fmtid="{D5CDD505-2E9C-101B-9397-08002B2CF9AE}" pid="3" name="_NewReviewCycle">
    <vt:lpwstr/>
  </property>
  <property fmtid="{D5CDD505-2E9C-101B-9397-08002B2CF9AE}" pid="4" name="_EmailSubject">
    <vt:lpwstr>Big Country CASA Power Point  April 2019.pptx</vt:lpwstr>
  </property>
  <property fmtid="{D5CDD505-2E9C-101B-9397-08002B2CF9AE}" pid="5" name="_AuthorEmail">
    <vt:lpwstr>javier.flores@angelo.edu</vt:lpwstr>
  </property>
  <property fmtid="{D5CDD505-2E9C-101B-9397-08002B2CF9AE}" pid="6" name="_AuthorEmailDisplayName">
    <vt:lpwstr>Javier Flores</vt:lpwstr>
  </property>
</Properties>
</file>