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0" r:id="rId3"/>
    <p:sldMasterId id="2147483692" r:id="rId4"/>
  </p:sldMasterIdLst>
  <p:notesMasterIdLst>
    <p:notesMasterId r:id="rId38"/>
  </p:notesMasterIdLst>
  <p:sldIdLst>
    <p:sldId id="283" r:id="rId5"/>
    <p:sldId id="284" r:id="rId6"/>
    <p:sldId id="285" r:id="rId7"/>
    <p:sldId id="286" r:id="rId8"/>
    <p:sldId id="287" r:id="rId9"/>
    <p:sldId id="288" r:id="rId10"/>
    <p:sldId id="289" r:id="rId11"/>
    <p:sldId id="256" r:id="rId12"/>
    <p:sldId id="257" r:id="rId13"/>
    <p:sldId id="259" r:id="rId14"/>
    <p:sldId id="263" r:id="rId15"/>
    <p:sldId id="261" r:id="rId16"/>
    <p:sldId id="258" r:id="rId17"/>
    <p:sldId id="262" r:id="rId18"/>
    <p:sldId id="264" r:id="rId19"/>
    <p:sldId id="265" r:id="rId20"/>
    <p:sldId id="266" r:id="rId21"/>
    <p:sldId id="267" r:id="rId22"/>
    <p:sldId id="268" r:id="rId23"/>
    <p:sldId id="269" r:id="rId24"/>
    <p:sldId id="270" r:id="rId25"/>
    <p:sldId id="271" r:id="rId26"/>
    <p:sldId id="272" r:id="rId27"/>
    <p:sldId id="273" r:id="rId28"/>
    <p:sldId id="275" r:id="rId29"/>
    <p:sldId id="277" r:id="rId30"/>
    <p:sldId id="278" r:id="rId31"/>
    <p:sldId id="276" r:id="rId32"/>
    <p:sldId id="279" r:id="rId33"/>
    <p:sldId id="274" r:id="rId34"/>
    <p:sldId id="280" r:id="rId35"/>
    <p:sldId id="281"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77180" autoAdjust="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45B-A8A7-4DCF-A881-29D6350D3F42}" type="datetimeFigureOut">
              <a:rPr lang="en-US" smtClean="0"/>
              <a:t>4/5/2019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5FAC-F177-4E54-8337-83B35F19DF29}" type="slidenum">
              <a:rPr lang="en-US" smtClean="0"/>
              <a:t>‹#›</a:t>
            </a:fld>
            <a:endParaRPr lang="en-US"/>
          </a:p>
        </p:txBody>
      </p:sp>
    </p:spTree>
    <p:extLst>
      <p:ext uri="{BB962C8B-B14F-4D97-AF65-F5344CB8AC3E}">
        <p14:creationId xmlns:p14="http://schemas.microsoft.com/office/powerpoint/2010/main" val="215988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Adoptions- Applies to all adoptions.  Independent,</a:t>
            </a:r>
            <a:r>
              <a:rPr lang="en-US" baseline="0" dirty="0" smtClean="0"/>
              <a:t> private and public when placement is a necessary preliminary to the adoption.  If the placement occurs for the purpose of adoption by any individual or entity (DFPS), ICPC applies. </a:t>
            </a:r>
          </a:p>
          <a:p>
            <a:endParaRPr lang="en-US" baseline="0" dirty="0" smtClean="0"/>
          </a:p>
          <a:p>
            <a:r>
              <a:rPr lang="en-US" baseline="0" dirty="0" smtClean="0"/>
              <a:t>Placements with relatives, foster homes, and unrelated caregivers completed by a court or  at the request of DFPS must comply with ICPC</a:t>
            </a:r>
          </a:p>
          <a:p>
            <a:endParaRPr lang="en-US" baseline="0" dirty="0" smtClean="0"/>
          </a:p>
          <a:p>
            <a:r>
              <a:rPr lang="en-US" baseline="0" dirty="0" smtClean="0"/>
              <a:t>RTCs are same as adoptions in terms of any individual or entity.  </a:t>
            </a:r>
          </a:p>
        </p:txBody>
      </p:sp>
      <p:sp>
        <p:nvSpPr>
          <p:cNvPr id="4" name="Slide Number Placeholder 3"/>
          <p:cNvSpPr>
            <a:spLocks noGrp="1"/>
          </p:cNvSpPr>
          <p:nvPr>
            <p:ph type="sldNum" sz="quarter" idx="10"/>
          </p:nvPr>
        </p:nvSpPr>
        <p:spPr/>
        <p:txBody>
          <a:bodyPr/>
          <a:lstStyle/>
          <a:p>
            <a:fld id="{21685FAC-F177-4E54-8337-83B35F19DF29}" type="slidenum">
              <a:rPr lang="en-US" smtClean="0"/>
              <a:t>10</a:t>
            </a:fld>
            <a:endParaRPr lang="en-US"/>
          </a:p>
        </p:txBody>
      </p:sp>
    </p:spTree>
    <p:extLst>
      <p:ext uri="{BB962C8B-B14F-4D97-AF65-F5344CB8AC3E}">
        <p14:creationId xmlns:p14="http://schemas.microsoft.com/office/powerpoint/2010/main" val="41996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Extended family member </a:t>
            </a:r>
            <a:r>
              <a:rPr lang="en-US" dirty="0"/>
              <a:t>is defined by the law or custom of the Indian child’s Tribe or, in the absence of such law or custom, is a person who has reached age 18 and who is the Indian child’s grandparent, aunt or uncle, brother or sister, brother-in-law or sister-in-law, niece or nephew, first or second cousin, or stepparent </a:t>
            </a:r>
          </a:p>
          <a:p>
            <a:endParaRPr lang="en-US" dirty="0"/>
          </a:p>
          <a:p>
            <a:r>
              <a:rPr lang="en-US" dirty="0"/>
              <a:t>Working with the tribe is important. In some cases, if the Tribe is looking to place the child on the reservation, ICPC may not be necessary because tribes are sovereign and often not signatories to ICPC.</a:t>
            </a:r>
          </a:p>
          <a:p>
            <a:endParaRPr lang="en-US" dirty="0"/>
          </a:p>
          <a:p>
            <a:r>
              <a:rPr lang="en-US" dirty="0"/>
              <a:t>Must document efforts to comply with the placement preferences.</a:t>
            </a:r>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7548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relinquishments</a:t>
            </a:r>
            <a:r>
              <a:rPr lang="en-US" baseline="0" dirty="0" smtClean="0"/>
              <a:t> require a special procedure, where the relinquishment is explained on the record in court, so they cannot be done in mediation or outside of court.</a:t>
            </a:r>
          </a:p>
          <a:p>
            <a:endParaRPr lang="en-US" baseline="0" dirty="0" smtClean="0"/>
          </a:p>
          <a:p>
            <a:r>
              <a:rPr lang="en-US" baseline="0" dirty="0" smtClean="0"/>
              <a:t>Support by the qualified expert is required regardless of whether the tribe has chosen to intervene. </a:t>
            </a:r>
          </a:p>
          <a:p>
            <a:endParaRPr lang="en-US" baseline="0" dirty="0" smtClean="0"/>
          </a:p>
          <a:p>
            <a:r>
              <a:rPr lang="en-US" b="1" dirty="0"/>
              <a:t>§ 23.122 Who may serve as a qualified expert witness? </a:t>
            </a:r>
            <a:endParaRPr lang="en-US" dirty="0"/>
          </a:p>
          <a:p>
            <a:r>
              <a:rPr lang="en-US" dirty="0"/>
              <a:t>(a) A qualified expert witness must be qualified to testify regarding whether the child’s continued custody by the parent or Indian custodian is likely to result in serious emotional or physical damage to the child and should be qualified to testify as to the prevailing social and cultural standards of the Indian child’s Tribe. A person may be designated by the Indian child’s Tribe as being qualified to testify to the prevailing social and cultural standards of the Indian child’s Tribe. </a:t>
            </a:r>
          </a:p>
          <a:p>
            <a:r>
              <a:rPr lang="en-US" dirty="0"/>
              <a:t>(b) The court or any party may request the assistance of the Indian child’s Tribe or the BIA office serving the Indian child’s Tribe in locating persons qualified to serve as expert witnesses. </a:t>
            </a:r>
          </a:p>
          <a:p>
            <a:r>
              <a:rPr lang="en-US" dirty="0"/>
              <a:t>(c) The social worker regularly assigned to the Indian child may not serve as a qualified expert witness in child-custody proceedings concerning the child. </a:t>
            </a:r>
          </a:p>
          <a:p>
            <a:endParaRPr lang="en-US" dirty="0"/>
          </a:p>
          <a:p>
            <a:r>
              <a:rPr lang="en-US" dirty="0"/>
              <a:t>The rule does not, however, strictly limit who may serve as a qualified expert witness to only those individuals who have particular Tribal social and cultural knowledge. The rule recognizes that there may be certain circumstances where a qualified expert witness need not have specific knowledge of the prevailing social and cultural standards of the Indian child’s Tribe in order to meet the statutory standard. For example, a leading expert on issues regarding sexual abuse of children may not need to know about specific Tribal social and cultural standards in order to testify as a qualified expert witness regarding whether return of a child to a parent who has a history of sexually abusing the child is likely to result in serious emotional or physical damage to the child. Thus, while a qualified expert witness should normally be required to have knowledge of Tribal social and cultural standards, that may not be necessary if such knowledge is plainly irrelevant to the particular circumstances at issue in the proceeding. </a:t>
            </a:r>
          </a:p>
          <a:p>
            <a:endParaRPr lang="en-US" dirty="0"/>
          </a:p>
          <a:p>
            <a:r>
              <a:rPr lang="en-US" dirty="0"/>
              <a:t>Separate expert witnesses may be used to testify regarding potential emotional or physical damage to the child and the prevailing social and cultural standards of the Tribe. </a:t>
            </a:r>
          </a:p>
          <a:p>
            <a:r>
              <a:rPr lang="en-US" dirty="0"/>
              <a:t>A person testifying to the prevailing social and cultural standards of the Indian child’s Tribe must be knowledgeable and experienced in the Tribe’s society and culture. The Indian child’s Tribe may designate a person as being qualified to testify to the prevailing social and cultural standards of the Indian child’s Tribe. </a:t>
            </a:r>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7077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6314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1058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5FAC-F177-4E54-8337-83B35F19DF29}" type="slidenum">
              <a:rPr lang="en-US" smtClean="0"/>
              <a:t>12</a:t>
            </a:fld>
            <a:endParaRPr lang="en-US"/>
          </a:p>
        </p:txBody>
      </p:sp>
    </p:spTree>
    <p:extLst>
      <p:ext uri="{BB962C8B-B14F-4D97-AF65-F5344CB8AC3E}">
        <p14:creationId xmlns:p14="http://schemas.microsoft.com/office/powerpoint/2010/main" val="89689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685FAC-F177-4E54-8337-83B35F19DF29}" type="slidenum">
              <a:rPr lang="en-US" smtClean="0"/>
              <a:t>13</a:t>
            </a:fld>
            <a:endParaRPr lang="en-US"/>
          </a:p>
        </p:txBody>
      </p:sp>
    </p:spTree>
    <p:extLst>
      <p:ext uri="{BB962C8B-B14F-4D97-AF65-F5344CB8AC3E}">
        <p14:creationId xmlns:p14="http://schemas.microsoft.com/office/powerpoint/2010/main" val="360836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FLOW CHART</a:t>
            </a:r>
            <a:endParaRPr lang="en-US" dirty="0"/>
          </a:p>
        </p:txBody>
      </p:sp>
      <p:sp>
        <p:nvSpPr>
          <p:cNvPr id="4" name="Slide Number Placeholder 3"/>
          <p:cNvSpPr>
            <a:spLocks noGrp="1"/>
          </p:cNvSpPr>
          <p:nvPr>
            <p:ph type="sldNum" sz="quarter" idx="10"/>
          </p:nvPr>
        </p:nvSpPr>
        <p:spPr/>
        <p:txBody>
          <a:bodyPr/>
          <a:lstStyle/>
          <a:p>
            <a:fld id="{21685FAC-F177-4E54-8337-83B35F19DF29}" type="slidenum">
              <a:rPr lang="en-US" smtClean="0"/>
              <a:t>14</a:t>
            </a:fld>
            <a:endParaRPr lang="en-US"/>
          </a:p>
        </p:txBody>
      </p:sp>
    </p:spTree>
    <p:extLst>
      <p:ext uri="{BB962C8B-B14F-4D97-AF65-F5344CB8AC3E}">
        <p14:creationId xmlns:p14="http://schemas.microsoft.com/office/powerpoint/2010/main" val="242503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2744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literally offer entire conferences on ICWA, so it was a real challenge to boil it down to 15 minutes.  I’m going to focus on Notice, Active Efforts, Placement Preferences, and Expert Witness testimony as the four areas that are most likely to cause issues.</a:t>
            </a:r>
            <a:endParaRPr lang="en-US" dirty="0"/>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0759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Department’s 2018 report on disproportionality</a:t>
            </a:r>
            <a:r>
              <a:rPr lang="en-US" baseline="0" dirty="0" smtClean="0"/>
              <a:t> did not inquire specifically about children who were considered Native American, American Indian, or Alaskan Native, and I was unable to find current statistics on disproportionality regarding Native American children in DFPS care. However, nationwide, Native American children are still 3-4x more likely to be removed from their families than white children.</a:t>
            </a:r>
            <a:endParaRPr lang="en-US" dirty="0"/>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6572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tribe has the exclusive right to determine whether a child is</a:t>
            </a:r>
            <a:r>
              <a:rPr lang="en-US" baseline="0" dirty="0" smtClean="0"/>
              <a:t> a member or is eligible for membership and whether the parent is a member. Each tribe has its own requirements for membership, and not every tribe requires blood quantum. It is possible that even though a parent is not registered with a tribe, a tribe could determine that the parent or the child is a member. In my own practice, if a parent or relative indicates Native American heritage and names a specific tribe, I send out the notice, because having a denial from the tribe on file with the court is better than trying to explain why we didn’t think we had to send the notice.</a:t>
            </a:r>
          </a:p>
          <a:p>
            <a:endParaRPr lang="en-US" baseline="0" dirty="0" smtClean="0"/>
          </a:p>
          <a:p>
            <a:r>
              <a:rPr lang="en-US" dirty="0"/>
              <a:t>From the Guidelines:</a:t>
            </a:r>
          </a:p>
          <a:p>
            <a:r>
              <a:rPr lang="en-US" dirty="0"/>
              <a:t>State courts must ask each participant in an emergency or voluntary or involuntary child-custody proceeding whether the participant knows or has reason to know that the child is an Indian child. The inquiry is made at the commencement of the proceeding and all responses should be on the record. State courts must instruct the parties to inform the court if they subsequently receive information that provides reason to know the child is an Indian child. </a:t>
            </a:r>
          </a:p>
          <a:p>
            <a:r>
              <a:rPr lang="en-US" dirty="0"/>
              <a:t>(b) If there is reason to know the child is an Indian child, but the court does not have sufficient evidence to determine that the child is or is not an “Indian child,” the court must: </a:t>
            </a:r>
          </a:p>
          <a:p>
            <a:r>
              <a:rPr lang="en-US" dirty="0"/>
              <a:t>(1) Confirm, by way of a report, declaration, or testimony included in the record that the agency or other party used due diligence to identify and work with all of the Tribes of which there is reason to know the child may be a member (or eligible for membership), to verify whether the child is in fact a member (or a biological parent is a member and the child is eligible for membership); and </a:t>
            </a:r>
          </a:p>
          <a:p>
            <a:r>
              <a:rPr lang="en-US" dirty="0"/>
              <a:t>(2) Treat the child as an Indian child, unless and until it is determined on the record that the child does not meet the definition of an “Indian child” in this part. </a:t>
            </a:r>
          </a:p>
          <a:p>
            <a:r>
              <a:rPr lang="en-US" dirty="0"/>
              <a:t>(c) A court, upon conducting the inquiry required in paragraph (a) of this section, has reason to know that a child involved in an emergency or child-custody proceeding is an Indian child if:</a:t>
            </a:r>
          </a:p>
          <a:p>
            <a:r>
              <a:rPr lang="en-US" dirty="0"/>
              <a:t>(1) Any participant in the proceeding, officer of the court involved in the proceeding, Indian Tribe, Indian organization, or agency informs the court that the child is an Indian child; </a:t>
            </a:r>
          </a:p>
          <a:p>
            <a:r>
              <a:rPr lang="en-US" dirty="0"/>
              <a:t>(2) Any participant in the proceeding, officer of the court involved in the proceeding, Indian Tribe, Indian organization, or agency informs the court that it has discovered information indicating that the child is an Indian child; </a:t>
            </a:r>
          </a:p>
          <a:p>
            <a:r>
              <a:rPr lang="en-US" dirty="0"/>
              <a:t>(3) The child who is the subject of the proceeding gives the court reason to know he or she is an Indian child; </a:t>
            </a:r>
          </a:p>
          <a:p>
            <a:r>
              <a:rPr lang="en-US" dirty="0"/>
              <a:t>(4) The court is informed that the domicile or residence of the child, the child’s parent, or the child’s Indian custodian is on a reservation or in an Alaska Native village; </a:t>
            </a:r>
          </a:p>
          <a:p>
            <a:r>
              <a:rPr lang="en-US" dirty="0"/>
              <a:t>(5) The court is informed that the child is or has been a ward of a Tribal court; or </a:t>
            </a:r>
          </a:p>
          <a:p>
            <a:r>
              <a:rPr lang="en-US" dirty="0"/>
              <a:t>(6) The court is informed that either parent or the child possesses an identification card indicating membership in an Indian Tribe. </a:t>
            </a:r>
          </a:p>
          <a:p>
            <a:endParaRPr lang="en-US" dirty="0"/>
          </a:p>
          <a:p>
            <a:r>
              <a:rPr lang="en-US" dirty="0"/>
              <a:t>Right to intervene exists at ANY POINT.</a:t>
            </a:r>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1301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Conducting a comprehensive assessment of the circumstances of the Indian child's </a:t>
            </a:r>
          </a:p>
          <a:p>
            <a:r>
              <a:rPr lang="en-US" dirty="0"/>
              <a:t>family, with a focus on safe reunification as the most desirable goal;</a:t>
            </a:r>
          </a:p>
          <a:p>
            <a:r>
              <a:rPr lang="en-US" dirty="0"/>
              <a:t>(2) Identifying appropriate services and helping the parents to overcome barriers, </a:t>
            </a:r>
          </a:p>
          <a:p>
            <a:r>
              <a:rPr lang="en-US" dirty="0"/>
              <a:t>including actively assisting the parents in obtaining such services;</a:t>
            </a:r>
          </a:p>
          <a:p>
            <a:r>
              <a:rPr lang="en-US" dirty="0"/>
              <a:t>(3) Identifying, notifying, and inviting representatives of the Indian child's Tribe to </a:t>
            </a:r>
          </a:p>
          <a:p>
            <a:r>
              <a:rPr lang="en-US" dirty="0"/>
              <a:t>participate in providing support and services to the Indian child's family and in family </a:t>
            </a:r>
          </a:p>
          <a:p>
            <a:r>
              <a:rPr lang="en-US" dirty="0"/>
              <a:t>team meetings, permanency planning, and resolution of placement issues;</a:t>
            </a:r>
          </a:p>
          <a:p>
            <a:r>
              <a:rPr lang="en-US" dirty="0"/>
              <a:t>(4) Conducting or causing to be conducted a diligent search for the Indian child's </a:t>
            </a:r>
          </a:p>
          <a:p>
            <a:r>
              <a:rPr lang="en-US" dirty="0"/>
              <a:t>extended family members, and contacting and consulting with extended family members </a:t>
            </a:r>
          </a:p>
          <a:p>
            <a:r>
              <a:rPr lang="en-US" dirty="0"/>
              <a:t>to provide family structure and support for the Indian child and the Indian child's </a:t>
            </a:r>
          </a:p>
          <a:p>
            <a:r>
              <a:rPr lang="en-US" dirty="0"/>
              <a:t>parents;</a:t>
            </a:r>
          </a:p>
          <a:p>
            <a:r>
              <a:rPr lang="en-US" dirty="0"/>
              <a:t>(5) Offering and employing all available and culturally appropriate family preservation </a:t>
            </a:r>
          </a:p>
          <a:p>
            <a:r>
              <a:rPr lang="en-US" dirty="0"/>
              <a:t>strategies and facilitating the use of remedial and rehabilitative services provided by the </a:t>
            </a:r>
          </a:p>
          <a:p>
            <a:r>
              <a:rPr lang="en-US" dirty="0"/>
              <a:t>child's Tribe</a:t>
            </a:r>
          </a:p>
          <a:p>
            <a:r>
              <a:rPr lang="en-US" dirty="0"/>
              <a:t>(6) Taking steps to keep siblings together whenever possible;</a:t>
            </a:r>
          </a:p>
          <a:p>
            <a:r>
              <a:rPr lang="en-US" dirty="0"/>
              <a:t>(7) Supporting regular visits with parents or Indian custodians in the most natural </a:t>
            </a:r>
          </a:p>
          <a:p>
            <a:r>
              <a:rPr lang="en-US" dirty="0"/>
              <a:t>setting possible as well as trial home visits of the Indian child during any period of </a:t>
            </a:r>
          </a:p>
          <a:p>
            <a:r>
              <a:rPr lang="en-US" dirty="0"/>
              <a:t>removal, consistent with the need to ensure the health, safety, and welfare of the </a:t>
            </a:r>
          </a:p>
          <a:p>
            <a:r>
              <a:rPr lang="en-US" dirty="0"/>
              <a:t>child;</a:t>
            </a:r>
          </a:p>
          <a:p>
            <a:r>
              <a:rPr lang="en-US" dirty="0"/>
              <a:t>(8) Identifying community resources including housing, financial, transportation, </a:t>
            </a:r>
          </a:p>
          <a:p>
            <a:r>
              <a:rPr lang="en-US" dirty="0"/>
              <a:t>mental health, substance abuse, and peer support services and actively assisting </a:t>
            </a:r>
          </a:p>
          <a:p>
            <a:r>
              <a:rPr lang="en-US" dirty="0"/>
              <a:t>the Indian child's parents or, when appropriate, the child's family, in utilizing and </a:t>
            </a:r>
          </a:p>
          <a:p>
            <a:r>
              <a:rPr lang="en-US" dirty="0"/>
              <a:t>accessing those resources;</a:t>
            </a:r>
          </a:p>
          <a:p>
            <a:r>
              <a:rPr lang="en-US" dirty="0"/>
              <a:t>(9) Monitoring progress and participation in services;</a:t>
            </a:r>
          </a:p>
          <a:p>
            <a:r>
              <a:rPr lang="en-US" dirty="0"/>
              <a:t>(10) Considering alternative ways to address the needs of the Indian child's parents </a:t>
            </a:r>
          </a:p>
          <a:p>
            <a:r>
              <a:rPr lang="en-US" dirty="0"/>
              <a:t>and, where appropriate, the family, if the optimum services do not exist or are not </a:t>
            </a:r>
          </a:p>
          <a:p>
            <a:r>
              <a:rPr lang="en-US" dirty="0"/>
              <a:t>available;</a:t>
            </a:r>
          </a:p>
          <a:p>
            <a:r>
              <a:rPr lang="en-US" dirty="0"/>
              <a:t>(11) Providing post reunification services and monitoring</a:t>
            </a:r>
          </a:p>
          <a:p>
            <a:endParaRPr lang="en-US" dirty="0"/>
          </a:p>
          <a:p>
            <a:endParaRPr lang="en-US" dirty="0"/>
          </a:p>
        </p:txBody>
      </p:sp>
      <p:sp>
        <p:nvSpPr>
          <p:cNvPr id="4" name="Slide Number Placeholder 3"/>
          <p:cNvSpPr>
            <a:spLocks noGrp="1"/>
          </p:cNvSpPr>
          <p:nvPr>
            <p:ph type="sldNum" sz="quarter" idx="10"/>
          </p:nvPr>
        </p:nvSpPr>
        <p:spPr/>
        <p:txBody>
          <a:bodyPr/>
          <a:lstStyle/>
          <a:p>
            <a:fld id="{97F7FA97-ED56-4B7A-B2AE-7595D2D3024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1964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627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74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1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863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02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60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69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603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58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0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989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219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a:solidFill>
                <a:prstClr val="black">
                  <a:tint val="75000"/>
                </a:prst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93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72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449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8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914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04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73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30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03897-58B2-433C-87AD-6979592DBEAB}"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009364-5C3A-47C4-BE7C-AFFB59C784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48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407972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grpSp>
        <p:nvGrpSpPr>
          <p:cNvPr id="167" name="line" descr="Line graphic"/>
          <p:cNvGrpSpPr/>
          <p:nvPr/>
        </p:nvGrpSpPr>
        <p:grpSpPr bwMode="invGray">
          <a:xfrm>
            <a:off x="1522810"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16918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Text Placeholder 2"/>
          <p:cNvSpPr>
            <a:spLocks noGrp="1"/>
          </p:cNvSpPr>
          <p:nvPr>
            <p:ph type="body" idx="1"/>
          </p:nvPr>
        </p:nvSpPr>
        <p:spPr>
          <a:xfrm>
            <a:off x="1522810" y="5102526"/>
            <a:ext cx="9146381"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205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smtClean="0"/>
              <a:t>Click to edit Master title style</a:t>
            </a:r>
            <a:endParaRPr/>
          </a:p>
        </p:txBody>
      </p:sp>
      <p:grpSp>
        <p:nvGrpSpPr>
          <p:cNvPr id="158" name="line" descr="Line graphic"/>
          <p:cNvGrpSpPr/>
          <p:nvPr/>
        </p:nvGrpSpPr>
        <p:grpSpPr bwMode="invGray">
          <a:xfrm>
            <a:off x="1522810"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8710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810"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446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810"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332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438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8990"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gr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8110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877"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grpSp>
      </p:gr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5526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810"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835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7046"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sz="1800">
                <a:solidFill>
                  <a:prstClr val="white"/>
                </a:solidFill>
              </a:endParaRPr>
            </a:p>
          </p:txBody>
        </p:sp>
      </p:grpSp>
      <p:sp>
        <p:nvSpPr>
          <p:cNvPr id="3" name="Vertical Text Placeholder 2"/>
          <p:cNvSpPr>
            <a:spLocks noGrp="1"/>
          </p:cNvSpPr>
          <p:nvPr>
            <p:ph type="body" orient="vert" idx="1" hasCustomPrompt="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4/5/2019</a:t>
            </a:fld>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580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4/5/2019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4/5/2019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5A03897-58B2-433C-87AD-6979592DBEAB}" type="datetimeFigureOut">
              <a:rPr lang="en-US" smtClean="0">
                <a:solidFill>
                  <a:prstClr val="black">
                    <a:tint val="75000"/>
                  </a:prstClr>
                </a:solidFill>
              </a:rPr>
              <a:pPr defTabSz="914400"/>
              <a:t>4/5/2019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E009364-5C3A-47C4-BE7C-AFFB59C7841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687338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4/5/2019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9113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810" y="6400801"/>
            <a:ext cx="6326246"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white">
                  <a:tint val="75000"/>
                </a:prstClr>
              </a:solidFill>
            </a:endParaRPr>
          </a:p>
        </p:txBody>
      </p:sp>
      <p:sp>
        <p:nvSpPr>
          <p:cNvPr id="4" name="Date Placeholder 3"/>
          <p:cNvSpPr>
            <a:spLocks noGrp="1"/>
          </p:cNvSpPr>
          <p:nvPr>
            <p:ph type="dt" sz="half" idx="2"/>
          </p:nvPr>
        </p:nvSpPr>
        <p:spPr>
          <a:xfrm>
            <a:off x="8077716"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AFE8FB1-0A7A-443E-AAF7-31D4FA1AA312}" type="datetimeFigureOut">
              <a:rPr lang="en-US" smtClean="0">
                <a:solidFill>
                  <a:prstClr val="white">
                    <a:tint val="75000"/>
                  </a:prstClr>
                </a:solidFill>
              </a:rPr>
              <a:pPr defTabSz="914400"/>
              <a:t>4/5/2019</a:t>
            </a:fld>
            <a:endParaRPr lang="en-US" dirty="0">
              <a:solidFill>
                <a:prstClr val="white">
                  <a:tint val="75000"/>
                </a:prstClr>
              </a:solidFill>
            </a:endParaRPr>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5BA54BD-C84D-46CE-8B72-31BFB26ABA43}"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49897630"/>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uscode.house.gov/view.xhtml?req=granuleid:USC-prelim-title25-chapter21&amp;edition=prelim"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www.dfps.state.tx.us/Child_Protection/Attorneys_Guide/documents/Section_4_ICWA/Brackeen_v_Zinke.pdf" TargetMode="External"/><Relationship Id="rId5" Type="http://schemas.openxmlformats.org/officeDocument/2006/relationships/hyperlink" Target="https://www.bia.gov/sites/bia.gov/files/assets/bia/ois/pdf/idc2-056831.pdf" TargetMode="External"/><Relationship Id="rId4" Type="http://schemas.openxmlformats.org/officeDocument/2006/relationships/hyperlink" Target="https://www.bia.gov/sites/bia.gov/files/assets/bia/ois/pdf/idc1-034238.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lucinda.valdez@dfps.state.tx.us" TargetMode="Externa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smtClean="0"/>
              <a:t>Uniform Child Custody Jurisdiction and Enforcement Act (UCCJEA</a:t>
            </a:r>
            <a:r>
              <a:rPr lang="en-US" dirty="0" smtClean="0"/>
              <a:t>): A Primer</a:t>
            </a:r>
            <a:endParaRPr lang="en-US" dirty="0"/>
          </a:p>
        </p:txBody>
      </p:sp>
      <p:sp>
        <p:nvSpPr>
          <p:cNvPr id="3" name="Subtitle 2"/>
          <p:cNvSpPr>
            <a:spLocks noGrp="1"/>
          </p:cNvSpPr>
          <p:nvPr>
            <p:ph type="subTitle" idx="1"/>
          </p:nvPr>
        </p:nvSpPr>
        <p:spPr/>
        <p:txBody>
          <a:bodyPr>
            <a:normAutofit lnSpcReduction="10000"/>
          </a:bodyPr>
          <a:lstStyle/>
          <a:p>
            <a:r>
              <a:rPr lang="en-US" dirty="0" smtClean="0"/>
              <a:t>W. Drake Mikeska</a:t>
            </a:r>
          </a:p>
          <a:p>
            <a:r>
              <a:rPr lang="en-US" dirty="0" smtClean="0"/>
              <a:t>Regional Attorney for DFPS</a:t>
            </a:r>
          </a:p>
          <a:p>
            <a:r>
              <a:rPr lang="en-US" dirty="0" smtClean="0"/>
              <a:t>Region 8</a:t>
            </a:r>
            <a:endParaRPr lang="en-US" dirty="0"/>
          </a:p>
        </p:txBody>
      </p:sp>
    </p:spTree>
    <p:extLst>
      <p:ext uri="{BB962C8B-B14F-4D97-AF65-F5344CB8AC3E}">
        <p14:creationId xmlns:p14="http://schemas.microsoft.com/office/powerpoint/2010/main" val="28579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51326"/>
            <a:ext cx="9905999" cy="1283369"/>
          </a:xfrm>
        </p:spPr>
        <p:txBody>
          <a:bodyPr>
            <a:normAutofit/>
          </a:bodyPr>
          <a:lstStyle/>
          <a:p>
            <a:r>
              <a:rPr lang="en-US" sz="4800" dirty="0" smtClean="0"/>
              <a:t>ICPC Applicability</a:t>
            </a:r>
            <a:endParaRPr lang="en-US" sz="4800" dirty="0"/>
          </a:p>
        </p:txBody>
      </p:sp>
      <p:sp>
        <p:nvSpPr>
          <p:cNvPr id="3" name="Text Placeholder 2"/>
          <p:cNvSpPr>
            <a:spLocks noGrp="1"/>
          </p:cNvSpPr>
          <p:nvPr>
            <p:ph type="body" idx="1"/>
          </p:nvPr>
        </p:nvSpPr>
        <p:spPr>
          <a:xfrm>
            <a:off x="1141410" y="1766454"/>
            <a:ext cx="10517189" cy="4814455"/>
          </a:xfrm>
        </p:spPr>
        <p:txBody>
          <a:bodyPr>
            <a:normAutofit/>
          </a:bodyPr>
          <a:lstStyle/>
          <a:p>
            <a:pPr marL="457200" indent="-457200">
              <a:buFont typeface="Wingdings" panose="05000000000000000000" pitchFamily="2" charset="2"/>
              <a:buChar char="Ø"/>
            </a:pPr>
            <a:r>
              <a:rPr lang="en-US" sz="2800" dirty="0" smtClean="0"/>
              <a:t>Any Placements for Adoptions</a:t>
            </a:r>
          </a:p>
          <a:p>
            <a:pPr marL="457200" indent="-457200">
              <a:buFont typeface="Wingdings" panose="05000000000000000000" pitchFamily="2" charset="2"/>
              <a:buChar char="Ø"/>
            </a:pPr>
            <a:r>
              <a:rPr lang="en-US" sz="2800" dirty="0" smtClean="0"/>
              <a:t>Placements with family relatives, foster homes, or unrelated caregivers when the child is in the care or custody of a public child welfare agency</a:t>
            </a:r>
          </a:p>
          <a:p>
            <a:pPr marL="457200" indent="-457200">
              <a:buFont typeface="Wingdings" panose="05000000000000000000" pitchFamily="2" charset="2"/>
              <a:buChar char="Ø"/>
            </a:pPr>
            <a:r>
              <a:rPr lang="en-US" sz="2800" dirty="0" smtClean="0"/>
              <a:t>Any placements into a licensed residential treatment center</a:t>
            </a:r>
          </a:p>
          <a:p>
            <a:pPr marL="457200" indent="-457200">
              <a:buFont typeface="Wingdings" panose="05000000000000000000" pitchFamily="2" charset="2"/>
              <a:buChar char="Ø"/>
            </a:pPr>
            <a:r>
              <a:rPr lang="en-US" sz="2800" dirty="0" smtClean="0"/>
              <a:t>Certain placements with a parent (Non-Custodial Parent)</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854413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2"/>
            <a:ext cx="9905999" cy="1530926"/>
          </a:xfrm>
        </p:spPr>
        <p:txBody>
          <a:bodyPr>
            <a:normAutofit fontScale="90000"/>
          </a:bodyPr>
          <a:lstStyle/>
          <a:p>
            <a:r>
              <a:rPr lang="en-US" sz="4800" dirty="0"/>
              <a:t>Placements with </a:t>
            </a:r>
            <a:r>
              <a:rPr lang="en-US" sz="4800" i="1" dirty="0"/>
              <a:t>Non-Custodial</a:t>
            </a:r>
            <a:r>
              <a:rPr lang="en-US" sz="4800" dirty="0"/>
              <a:t> parent</a:t>
            </a:r>
            <a:r>
              <a:rPr lang="en-US" sz="4800" dirty="0" smtClean="0"/>
              <a:t>: Article III</a:t>
            </a:r>
            <a:endParaRPr lang="en-US" sz="4800" dirty="0"/>
          </a:p>
        </p:txBody>
      </p:sp>
      <p:sp>
        <p:nvSpPr>
          <p:cNvPr id="3" name="Text Placeholder 2"/>
          <p:cNvSpPr>
            <a:spLocks noGrp="1"/>
          </p:cNvSpPr>
          <p:nvPr>
            <p:ph type="body" idx="1"/>
          </p:nvPr>
        </p:nvSpPr>
        <p:spPr>
          <a:xfrm>
            <a:off x="1141411" y="2542309"/>
            <a:ext cx="9906000" cy="2874818"/>
          </a:xfrm>
        </p:spPr>
        <p:txBody>
          <a:bodyPr>
            <a:normAutofit/>
          </a:bodyPr>
          <a:lstStyle/>
          <a:p>
            <a:r>
              <a:rPr lang="en-US" sz="2800" dirty="0" smtClean="0"/>
              <a:t>“No sending agency shall send, bring, or cause to be sent or brought into any other party state any child for placement in foster care or as a preliminary to a possible adoption unless” there is compliance with ICPC.</a:t>
            </a:r>
            <a:endParaRPr lang="en-US" sz="2800" dirty="0"/>
          </a:p>
        </p:txBody>
      </p:sp>
    </p:spTree>
    <p:extLst>
      <p:ext uri="{BB962C8B-B14F-4D97-AF65-F5344CB8AC3E}">
        <p14:creationId xmlns:p14="http://schemas.microsoft.com/office/powerpoint/2010/main" val="32863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43123" y="5167550"/>
            <a:ext cx="3148877" cy="1690450"/>
          </a:xfrm>
          <a:prstGeom prst="rect">
            <a:avLst/>
          </a:prstGeom>
        </p:spPr>
      </p:pic>
      <p:sp>
        <p:nvSpPr>
          <p:cNvPr id="2" name="Title 1"/>
          <p:cNvSpPr>
            <a:spLocks noGrp="1"/>
          </p:cNvSpPr>
          <p:nvPr>
            <p:ph type="title"/>
          </p:nvPr>
        </p:nvSpPr>
        <p:spPr>
          <a:xfrm>
            <a:off x="1141412" y="609602"/>
            <a:ext cx="10302443" cy="1704108"/>
          </a:xfrm>
        </p:spPr>
        <p:txBody>
          <a:bodyPr>
            <a:normAutofit fontScale="90000"/>
          </a:bodyPr>
          <a:lstStyle/>
          <a:p>
            <a:r>
              <a:rPr lang="en-US" sz="4800" dirty="0" smtClean="0"/>
              <a:t>Placements with </a:t>
            </a:r>
            <a:r>
              <a:rPr lang="en-US" sz="4800" i="1" dirty="0" smtClean="0"/>
              <a:t>Non-Custodial</a:t>
            </a:r>
            <a:r>
              <a:rPr lang="en-US" sz="4800" dirty="0" smtClean="0"/>
              <a:t> parent:  Regulation No. 3</a:t>
            </a:r>
            <a:endParaRPr lang="en-US" sz="4800" dirty="0"/>
          </a:p>
        </p:txBody>
      </p:sp>
      <p:sp>
        <p:nvSpPr>
          <p:cNvPr id="3" name="Text Placeholder 2"/>
          <p:cNvSpPr>
            <a:spLocks noGrp="1"/>
          </p:cNvSpPr>
          <p:nvPr>
            <p:ph type="body" idx="1"/>
          </p:nvPr>
        </p:nvSpPr>
        <p:spPr>
          <a:xfrm>
            <a:off x="1141411" y="2223655"/>
            <a:ext cx="9906000" cy="3567545"/>
          </a:xfrm>
        </p:spPr>
        <p:txBody>
          <a:bodyPr>
            <a:normAutofit/>
          </a:bodyPr>
          <a:lstStyle/>
          <a:p>
            <a:r>
              <a:rPr lang="en-US" sz="2400" dirty="0" smtClean="0"/>
              <a:t>ICPC does NOT apply when:</a:t>
            </a:r>
          </a:p>
          <a:p>
            <a:r>
              <a:rPr lang="en-US" sz="2400" dirty="0"/>
              <a:t>	</a:t>
            </a:r>
            <a:r>
              <a:rPr lang="en-US" sz="2400" dirty="0" smtClean="0"/>
              <a:t>- Court places a child with a NCP;</a:t>
            </a:r>
          </a:p>
          <a:p>
            <a:r>
              <a:rPr lang="en-US" sz="2400" dirty="0"/>
              <a:t>	</a:t>
            </a:r>
            <a:r>
              <a:rPr lang="en-US" sz="2400" dirty="0" smtClean="0"/>
              <a:t>- Court has no evidence parent is unfit;</a:t>
            </a:r>
          </a:p>
          <a:p>
            <a:r>
              <a:rPr lang="en-US" sz="2400" dirty="0"/>
              <a:t>	</a:t>
            </a:r>
            <a:r>
              <a:rPr lang="en-US" sz="2400" dirty="0" smtClean="0"/>
              <a:t>- Court does not seek evidence from the receiving state;</a:t>
            </a:r>
          </a:p>
          <a:p>
            <a:r>
              <a:rPr lang="en-US" sz="2400" dirty="0"/>
              <a:t>	</a:t>
            </a:r>
            <a:r>
              <a:rPr lang="en-US" sz="2400" dirty="0" smtClean="0"/>
              <a:t>- and the court relinquishes jurisdiction immediately upon 		placement with NCP</a:t>
            </a:r>
            <a:endParaRPr lang="en-US" sz="2400" dirty="0"/>
          </a:p>
        </p:txBody>
      </p:sp>
    </p:spTree>
    <p:extLst>
      <p:ext uri="{BB962C8B-B14F-4D97-AF65-F5344CB8AC3E}">
        <p14:creationId xmlns:p14="http://schemas.microsoft.com/office/powerpoint/2010/main" val="117866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22" y="581891"/>
            <a:ext cx="9905998" cy="1905000"/>
          </a:xfrm>
        </p:spPr>
        <p:txBody>
          <a:bodyPr>
            <a:normAutofit/>
          </a:bodyPr>
          <a:lstStyle/>
          <a:p>
            <a:r>
              <a:rPr lang="en-US" sz="4800" dirty="0"/>
              <a:t>IN the Interest of C.R.-A.A, 521 S.W.3d 893 </a:t>
            </a:r>
          </a:p>
        </p:txBody>
      </p:sp>
      <p:pic>
        <p:nvPicPr>
          <p:cNvPr id="4" name="Picture 3"/>
          <p:cNvPicPr>
            <a:picLocks noChangeAspect="1"/>
          </p:cNvPicPr>
          <p:nvPr/>
        </p:nvPicPr>
        <p:blipFill>
          <a:blip r:embed="rId3"/>
          <a:stretch>
            <a:fillRect/>
          </a:stretch>
        </p:blipFill>
        <p:spPr>
          <a:xfrm>
            <a:off x="866213" y="3450212"/>
            <a:ext cx="2692883" cy="2022765"/>
          </a:xfrm>
          <a:prstGeom prst="rect">
            <a:avLst/>
          </a:prstGeom>
        </p:spPr>
      </p:pic>
      <p:pic>
        <p:nvPicPr>
          <p:cNvPr id="5" name="Picture 4"/>
          <p:cNvPicPr>
            <a:picLocks noChangeAspect="1"/>
          </p:cNvPicPr>
          <p:nvPr/>
        </p:nvPicPr>
        <p:blipFill>
          <a:blip r:embed="rId4"/>
          <a:stretch>
            <a:fillRect/>
          </a:stretch>
        </p:blipFill>
        <p:spPr>
          <a:xfrm>
            <a:off x="4501846" y="3034142"/>
            <a:ext cx="3956794" cy="2854902"/>
          </a:xfrm>
          <a:prstGeom prst="rect">
            <a:avLst/>
          </a:prstGeom>
        </p:spPr>
      </p:pic>
      <p:pic>
        <p:nvPicPr>
          <p:cNvPr id="6" name="Picture 5"/>
          <p:cNvPicPr>
            <a:picLocks noChangeAspect="1"/>
          </p:cNvPicPr>
          <p:nvPr/>
        </p:nvPicPr>
        <p:blipFill>
          <a:blip r:embed="rId5"/>
          <a:stretch>
            <a:fillRect/>
          </a:stretch>
        </p:blipFill>
        <p:spPr>
          <a:xfrm>
            <a:off x="9401391" y="3071593"/>
            <a:ext cx="1957747" cy="2780001"/>
          </a:xfrm>
          <a:prstGeom prst="rect">
            <a:avLst/>
          </a:prstGeom>
        </p:spPr>
      </p:pic>
    </p:spTree>
    <p:extLst>
      <p:ext uri="{BB962C8B-B14F-4D97-AF65-F5344CB8AC3E}">
        <p14:creationId xmlns:p14="http://schemas.microsoft.com/office/powerpoint/2010/main" val="13533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572491"/>
          </a:xfrm>
        </p:spPr>
        <p:txBody>
          <a:bodyPr>
            <a:normAutofit/>
          </a:bodyPr>
          <a:lstStyle/>
          <a:p>
            <a:r>
              <a:rPr lang="en-US" sz="4800" dirty="0"/>
              <a:t>Placements with </a:t>
            </a:r>
            <a:r>
              <a:rPr lang="en-US" sz="4800" i="1" dirty="0" smtClean="0"/>
              <a:t>Non-Custodial</a:t>
            </a:r>
            <a:r>
              <a:rPr lang="en-US" sz="4800" dirty="0" smtClean="0"/>
              <a:t> parent: in practice</a:t>
            </a:r>
            <a:endParaRPr lang="en-US" sz="4800" dirty="0"/>
          </a:p>
        </p:txBody>
      </p:sp>
      <p:pic>
        <p:nvPicPr>
          <p:cNvPr id="4" name="Picture 3"/>
          <p:cNvPicPr>
            <a:picLocks noChangeAspect="1"/>
          </p:cNvPicPr>
          <p:nvPr/>
        </p:nvPicPr>
        <p:blipFill>
          <a:blip r:embed="rId3"/>
          <a:stretch>
            <a:fillRect/>
          </a:stretch>
        </p:blipFill>
        <p:spPr>
          <a:xfrm>
            <a:off x="3733078" y="2821998"/>
            <a:ext cx="4514850" cy="3028950"/>
          </a:xfrm>
          <a:prstGeom prst="rect">
            <a:avLst/>
          </a:prstGeom>
        </p:spPr>
      </p:pic>
    </p:spTree>
    <p:extLst>
      <p:ext uri="{BB962C8B-B14F-4D97-AF65-F5344CB8AC3E}">
        <p14:creationId xmlns:p14="http://schemas.microsoft.com/office/powerpoint/2010/main" val="167193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Indian Child Welfare Act</a:t>
            </a:r>
            <a:endParaRPr lang="en-US" dirty="0"/>
          </a:p>
        </p:txBody>
      </p:sp>
      <p:sp>
        <p:nvSpPr>
          <p:cNvPr id="5" name="Text Placeholder 4"/>
          <p:cNvSpPr>
            <a:spLocks noGrp="1"/>
          </p:cNvSpPr>
          <p:nvPr>
            <p:ph type="body" idx="1"/>
          </p:nvPr>
        </p:nvSpPr>
        <p:spPr/>
        <p:txBody>
          <a:bodyPr/>
          <a:lstStyle/>
          <a:p>
            <a:r>
              <a:rPr lang="en-US" dirty="0" smtClean="0"/>
              <a:t>Kellie S. Price</a:t>
            </a:r>
          </a:p>
          <a:p>
            <a:r>
              <a:rPr lang="en-US" dirty="0" smtClean="0"/>
              <a:t>DFPS Regional Attorney: Region 8</a:t>
            </a:r>
          </a:p>
          <a:p>
            <a:r>
              <a:rPr lang="en-US" dirty="0" smtClean="0"/>
              <a:t>Board Certified in Child Welfare Law by the Texas Board of Legal Specialization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503" y="173812"/>
            <a:ext cx="3432544" cy="3432544"/>
          </a:xfrm>
          <a:prstGeom prst="rect">
            <a:avLst/>
          </a:prstGeom>
        </p:spPr>
      </p:pic>
      <p:sp>
        <p:nvSpPr>
          <p:cNvPr id="3" name="TextBox 2"/>
          <p:cNvSpPr txBox="1"/>
          <p:nvPr/>
        </p:nvSpPr>
        <p:spPr>
          <a:xfrm>
            <a:off x="6677247" y="6611779"/>
            <a:ext cx="5925878" cy="246221"/>
          </a:xfrm>
          <a:prstGeom prst="rect">
            <a:avLst/>
          </a:prstGeom>
          <a:noFill/>
        </p:spPr>
        <p:txBody>
          <a:bodyPr wrap="square" rtlCol="0">
            <a:spAutoFit/>
          </a:bodyPr>
          <a:lstStyle/>
          <a:p>
            <a:r>
              <a:rPr lang="en-US" sz="1000" dirty="0" smtClean="0"/>
              <a:t>BIA graphic for reference only; this presentation is not sponsored by the Bureau of Indian Affairs</a:t>
            </a:r>
            <a:endParaRPr lang="en-US" sz="1000" dirty="0"/>
          </a:p>
        </p:txBody>
      </p:sp>
    </p:spTree>
    <p:extLst>
      <p:ext uri="{BB962C8B-B14F-4D97-AF65-F5344CB8AC3E}">
        <p14:creationId xmlns:p14="http://schemas.microsoft.com/office/powerpoint/2010/main" val="231076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Historical Context</a:t>
            </a:r>
          </a:p>
          <a:p>
            <a:r>
              <a:rPr lang="en-US" dirty="0" smtClean="0"/>
              <a:t>Notice</a:t>
            </a:r>
          </a:p>
          <a:p>
            <a:r>
              <a:rPr lang="en-US" dirty="0" smtClean="0"/>
              <a:t>Active Efforts</a:t>
            </a:r>
          </a:p>
          <a:p>
            <a:r>
              <a:rPr lang="en-US" dirty="0" smtClean="0"/>
              <a:t>Placement preferences</a:t>
            </a:r>
          </a:p>
          <a:p>
            <a:r>
              <a:rPr lang="en-US" dirty="0" smtClean="0"/>
              <a:t>Increased burden of proof</a:t>
            </a:r>
          </a:p>
          <a:p>
            <a:r>
              <a:rPr lang="en-US" dirty="0" smtClean="0"/>
              <a:t>Current litigation</a:t>
            </a:r>
          </a:p>
          <a:p>
            <a:r>
              <a:rPr lang="en-US" dirty="0" smtClean="0"/>
              <a:t>Links and references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520" y="1999742"/>
            <a:ext cx="6350000" cy="2882900"/>
          </a:xfrm>
          <a:prstGeom prst="rect">
            <a:avLst/>
          </a:prstGeom>
        </p:spPr>
      </p:pic>
    </p:spTree>
    <p:extLst>
      <p:ext uri="{BB962C8B-B14F-4D97-AF65-F5344CB8AC3E}">
        <p14:creationId xmlns:p14="http://schemas.microsoft.com/office/powerpoint/2010/main" val="75270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Historical Context</a:t>
            </a:r>
            <a:endParaRPr lang="en-US" dirty="0"/>
          </a:p>
        </p:txBody>
      </p:sp>
      <p:sp>
        <p:nvSpPr>
          <p:cNvPr id="5" name="Content Placeholder 4"/>
          <p:cNvSpPr>
            <a:spLocks noGrp="1"/>
          </p:cNvSpPr>
          <p:nvPr>
            <p:ph sz="half" idx="1"/>
          </p:nvPr>
        </p:nvSpPr>
        <p:spPr/>
        <p:txBody>
          <a:bodyPr/>
          <a:lstStyle/>
          <a:p>
            <a:r>
              <a:rPr lang="en-US" dirty="0" smtClean="0"/>
              <a:t>Boarding School Era:</a:t>
            </a:r>
          </a:p>
          <a:p>
            <a:pPr lvl="1"/>
            <a:r>
              <a:rPr lang="en-US" dirty="0" smtClean="0"/>
              <a:t>25-35% of Native American children placed in</a:t>
            </a:r>
          </a:p>
          <a:p>
            <a:pPr lvl="2"/>
            <a:r>
              <a:rPr lang="en-US" dirty="0" smtClean="0"/>
              <a:t>Foster care</a:t>
            </a:r>
          </a:p>
          <a:p>
            <a:pPr lvl="2"/>
            <a:r>
              <a:rPr lang="en-US" dirty="0" smtClean="0"/>
              <a:t>Adoption placement</a:t>
            </a:r>
          </a:p>
          <a:p>
            <a:pPr lvl="2"/>
            <a:r>
              <a:rPr lang="en-US" dirty="0" smtClean="0"/>
              <a:t>Institution</a:t>
            </a:r>
          </a:p>
          <a:p>
            <a:pPr lvl="1"/>
            <a:r>
              <a:rPr lang="en-US" dirty="0" smtClean="0"/>
              <a:t>5x more likely to be removed from the home</a:t>
            </a:r>
          </a:p>
          <a:p>
            <a:endParaRPr lang="en-US" dirty="0"/>
          </a:p>
        </p:txBody>
      </p:sp>
      <p:sp>
        <p:nvSpPr>
          <p:cNvPr id="6" name="Content Placeholder 5"/>
          <p:cNvSpPr>
            <a:spLocks noGrp="1"/>
          </p:cNvSpPr>
          <p:nvPr>
            <p:ph sz="half" idx="2"/>
          </p:nvPr>
        </p:nvSpPr>
        <p:spPr/>
        <p:txBody>
          <a:bodyPr/>
          <a:lstStyle/>
          <a:p>
            <a:r>
              <a:rPr lang="en-US" dirty="0" smtClean="0"/>
              <a:t>Congressional Findings</a:t>
            </a:r>
          </a:p>
          <a:p>
            <a:pPr lvl="1"/>
            <a:r>
              <a:rPr lang="en-US" dirty="0" smtClean="0"/>
              <a:t>No resource more vital to existence of Indian tribes than their children</a:t>
            </a:r>
          </a:p>
          <a:p>
            <a:pPr lvl="1"/>
            <a:r>
              <a:rPr lang="en-US" dirty="0" smtClean="0"/>
              <a:t>Alarmingly high percentage of Indian families broken up by often unwarranted removal</a:t>
            </a:r>
          </a:p>
          <a:p>
            <a:pPr lvl="2"/>
            <a:r>
              <a:rPr lang="en-US" dirty="0" smtClean="0"/>
              <a:t>25 U.S. Code § 1901</a:t>
            </a:r>
            <a:endParaRPr lang="en-US" dirty="0"/>
          </a:p>
        </p:txBody>
      </p:sp>
    </p:spTree>
    <p:extLst>
      <p:ext uri="{BB962C8B-B14F-4D97-AF65-F5344CB8AC3E}">
        <p14:creationId xmlns:p14="http://schemas.microsoft.com/office/powerpoint/2010/main" val="303435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a:xfrm>
            <a:off x="838200" y="1276984"/>
            <a:ext cx="10515600" cy="5581016"/>
          </a:xfrm>
        </p:spPr>
        <p:txBody>
          <a:bodyPr>
            <a:normAutofit/>
          </a:bodyPr>
          <a:lstStyle/>
          <a:p>
            <a:r>
              <a:rPr lang="en-US" dirty="0" smtClean="0"/>
              <a:t>In any case where the court KNOWS or has REASON TO KNOW that an Indian child is involved, party seeking termination/foster care must notify the Indian child’s tribe, the parent/Indian custodian by registered mail (RRR) </a:t>
            </a:r>
          </a:p>
          <a:p>
            <a:pPr lvl="1"/>
            <a:r>
              <a:rPr lang="en-US" dirty="0" smtClean="0"/>
              <a:t>If tribe cannot be determined, notice goes to the Secretary of the Interior</a:t>
            </a:r>
          </a:p>
          <a:p>
            <a:r>
              <a:rPr lang="en-US" dirty="0" smtClean="0"/>
              <a:t>At least 15 days notice, but is entitled to 20 additional days upon request</a:t>
            </a:r>
          </a:p>
          <a:p>
            <a:r>
              <a:rPr lang="en-US" dirty="0" smtClean="0"/>
              <a:t>“Indian child” is unmarried under 18 and is either (a) a member of an Indian tribe or (b) is eligible for membership in an Indian tribe and is the biological child of a member of an Indian Tribe</a:t>
            </a:r>
          </a:p>
          <a:p>
            <a:r>
              <a:rPr lang="en-US" dirty="0" smtClean="0"/>
              <a:t>The tribe has the right to intervene and can remove the case to tribal court, although parents can object to transfer</a:t>
            </a:r>
          </a:p>
          <a:p>
            <a:pPr lvl="1"/>
            <a:r>
              <a:rPr lang="en-US" dirty="0" smtClean="0"/>
              <a:t>Tribal court has jurisdiction when child is domiciled on tribal land</a:t>
            </a:r>
          </a:p>
          <a:p>
            <a:endParaRPr lang="en-US" dirty="0"/>
          </a:p>
        </p:txBody>
      </p:sp>
    </p:spTree>
    <p:extLst>
      <p:ext uri="{BB962C8B-B14F-4D97-AF65-F5344CB8AC3E}">
        <p14:creationId xmlns:p14="http://schemas.microsoft.com/office/powerpoint/2010/main" val="313102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Active Efforts</a:t>
            </a:r>
            <a:endParaRPr lang="en-US" dirty="0"/>
          </a:p>
        </p:txBody>
      </p:sp>
      <p:sp>
        <p:nvSpPr>
          <p:cNvPr id="6" name="Content Placeholder 5"/>
          <p:cNvSpPr>
            <a:spLocks noGrp="1"/>
          </p:cNvSpPr>
          <p:nvPr>
            <p:ph idx="1"/>
          </p:nvPr>
        </p:nvSpPr>
        <p:spPr/>
        <p:txBody>
          <a:bodyPr/>
          <a:lstStyle/>
          <a:p>
            <a:r>
              <a:rPr lang="en-US" dirty="0" smtClean="0"/>
              <a:t>Any party seeking a foster care placement</a:t>
            </a:r>
            <a:r>
              <a:rPr lang="en-US" dirty="0"/>
              <a:t> </a:t>
            </a:r>
            <a:r>
              <a:rPr lang="en-US" dirty="0" smtClean="0"/>
              <a:t>of termination of parental rights regarding an Indian child shall satisfy the court that active efforts have been made to provide services to prevent the breakup of the Indian family</a:t>
            </a:r>
          </a:p>
          <a:p>
            <a:r>
              <a:rPr lang="en-US" dirty="0" smtClean="0"/>
              <a:t>Active efforts are affirmative, active, thorough and timely efforts to maintain or reunite an Indian child with his or her family</a:t>
            </a:r>
          </a:p>
          <a:p>
            <a:r>
              <a:rPr lang="en-US" dirty="0" smtClean="0"/>
              <a:t>Not exhaustive list; think best practices; cases still decided case by case basis</a:t>
            </a:r>
          </a:p>
          <a:p>
            <a:r>
              <a:rPr lang="en-US" dirty="0" smtClean="0"/>
              <a:t>Choctaw Nation active efforts checklist good reference, attached with materials or can be shared with caseworkers by request</a:t>
            </a:r>
          </a:p>
          <a:p>
            <a:endParaRPr lang="en-US" dirty="0"/>
          </a:p>
        </p:txBody>
      </p:sp>
    </p:spTree>
    <p:extLst>
      <p:ext uri="{BB962C8B-B14F-4D97-AF65-F5344CB8AC3E}">
        <p14:creationId xmlns:p14="http://schemas.microsoft.com/office/powerpoint/2010/main" val="69130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p:txBody>
          <a:bodyPr>
            <a:normAutofit/>
          </a:bodyPr>
          <a:lstStyle/>
          <a:p>
            <a:r>
              <a:rPr lang="en-US" sz="3200" dirty="0"/>
              <a:t>1968: Uniform Child Custody Jurisdiction Act (UCCJA)</a:t>
            </a:r>
          </a:p>
          <a:p>
            <a:pPr lvl="1"/>
            <a:r>
              <a:rPr lang="en-US" sz="2600" dirty="0"/>
              <a:t>Adopted by all 50 states by 1981</a:t>
            </a:r>
          </a:p>
          <a:p>
            <a:pPr lvl="1"/>
            <a:endParaRPr lang="en-US" sz="3200" dirty="0"/>
          </a:p>
          <a:p>
            <a:r>
              <a:rPr lang="en-US" sz="3200" dirty="0"/>
              <a:t>1981: Parental Kidnapping Prevention Act (PKPA)</a:t>
            </a:r>
          </a:p>
          <a:p>
            <a:endParaRPr lang="en-US" sz="3200" dirty="0"/>
          </a:p>
          <a:p>
            <a:r>
              <a:rPr lang="en-US" sz="3200" dirty="0"/>
              <a:t>Differences between the UCCJA and PKPA</a:t>
            </a:r>
            <a:endParaRPr lang="en-US" sz="3200" dirty="0"/>
          </a:p>
        </p:txBody>
      </p:sp>
    </p:spTree>
    <p:extLst>
      <p:ext uri="{BB962C8B-B14F-4D97-AF65-F5344CB8AC3E}">
        <p14:creationId xmlns:p14="http://schemas.microsoft.com/office/powerpoint/2010/main" val="95586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Preferences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absence of good cause to the contrary preference shall be given to a placement with:</a:t>
            </a:r>
          </a:p>
          <a:p>
            <a:pPr lvl="1"/>
            <a:r>
              <a:rPr lang="en-US" dirty="0" smtClean="0"/>
              <a:t>A member of the Indian child’s extended family</a:t>
            </a:r>
          </a:p>
          <a:p>
            <a:pPr lvl="2"/>
            <a:r>
              <a:rPr lang="en-US" dirty="0" smtClean="0"/>
              <a:t>This definition is broader than Texas’s requirement for notice to family members within the 3</a:t>
            </a:r>
            <a:r>
              <a:rPr lang="en-US" baseline="30000" dirty="0" smtClean="0"/>
              <a:t>rd</a:t>
            </a:r>
            <a:r>
              <a:rPr lang="en-US" dirty="0" smtClean="0"/>
              <a:t> degree</a:t>
            </a:r>
          </a:p>
          <a:p>
            <a:pPr lvl="1"/>
            <a:r>
              <a:rPr lang="en-US" dirty="0" smtClean="0"/>
              <a:t>A foster home licensed, approved or specified by the child’s tribe</a:t>
            </a:r>
          </a:p>
          <a:p>
            <a:pPr lvl="1"/>
            <a:r>
              <a:rPr lang="en-US" dirty="0" smtClean="0"/>
              <a:t>An Indian foster home licensed or approved by an authorized non-Indian licensing authority</a:t>
            </a:r>
          </a:p>
          <a:p>
            <a:pPr lvl="1"/>
            <a:r>
              <a:rPr lang="en-US" dirty="0" smtClean="0"/>
              <a:t>An institution for children approved by an Indian tribe or operated by an Indian organization which has a program suitable to meet the Indian child’s needs</a:t>
            </a:r>
          </a:p>
          <a:p>
            <a:r>
              <a:rPr lang="en-US" dirty="0" smtClean="0"/>
              <a:t>Efforts to comply with preferences must be documented</a:t>
            </a:r>
          </a:p>
        </p:txBody>
      </p:sp>
    </p:spTree>
    <p:extLst>
      <p:ext uri="{BB962C8B-B14F-4D97-AF65-F5344CB8AC3E}">
        <p14:creationId xmlns:p14="http://schemas.microsoft.com/office/powerpoint/2010/main" val="370072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Increased Burden of Proof</a:t>
            </a:r>
            <a:endParaRPr lang="en-US" dirty="0"/>
          </a:p>
        </p:txBody>
      </p:sp>
      <p:sp>
        <p:nvSpPr>
          <p:cNvPr id="5" name="Text Placeholder 4"/>
          <p:cNvSpPr>
            <a:spLocks noGrp="1"/>
          </p:cNvSpPr>
          <p:nvPr>
            <p:ph type="body" idx="1"/>
          </p:nvPr>
        </p:nvSpPr>
        <p:spPr/>
        <p:txBody>
          <a:bodyPr/>
          <a:lstStyle/>
          <a:p>
            <a:r>
              <a:rPr lang="en-US" dirty="0" smtClean="0"/>
              <a:t>At Removal</a:t>
            </a:r>
            <a:endParaRPr lang="en-US" dirty="0"/>
          </a:p>
        </p:txBody>
      </p:sp>
      <p:sp>
        <p:nvSpPr>
          <p:cNvPr id="6" name="Content Placeholder 5"/>
          <p:cNvSpPr>
            <a:spLocks noGrp="1"/>
          </p:cNvSpPr>
          <p:nvPr>
            <p:ph sz="half" idx="2"/>
          </p:nvPr>
        </p:nvSpPr>
        <p:spPr/>
        <p:txBody>
          <a:bodyPr/>
          <a:lstStyle/>
          <a:p>
            <a:r>
              <a:rPr lang="en-US" dirty="0" smtClean="0"/>
              <a:t>Clear and convincing evidence</a:t>
            </a:r>
          </a:p>
          <a:p>
            <a:r>
              <a:rPr lang="en-US" dirty="0" smtClean="0"/>
              <a:t>Supported by qualified expert testimony</a:t>
            </a:r>
          </a:p>
          <a:p>
            <a:r>
              <a:rPr lang="en-US" dirty="0" smtClean="0"/>
              <a:t>Continued custody of the child by the parent or Indian custodian is likely to result in </a:t>
            </a:r>
            <a:r>
              <a:rPr lang="en-US" i="1" dirty="0" smtClean="0"/>
              <a:t>serious emotional or physical damage </a:t>
            </a:r>
            <a:r>
              <a:rPr lang="en-US" dirty="0" smtClean="0"/>
              <a:t>to the child</a:t>
            </a:r>
            <a:endParaRPr lang="en-US" dirty="0"/>
          </a:p>
        </p:txBody>
      </p:sp>
      <p:sp>
        <p:nvSpPr>
          <p:cNvPr id="7" name="Text Placeholder 6"/>
          <p:cNvSpPr>
            <a:spLocks noGrp="1"/>
          </p:cNvSpPr>
          <p:nvPr>
            <p:ph type="body" sz="quarter" idx="3"/>
          </p:nvPr>
        </p:nvSpPr>
        <p:spPr/>
        <p:txBody>
          <a:bodyPr/>
          <a:lstStyle/>
          <a:p>
            <a:r>
              <a:rPr lang="en-US" dirty="0" smtClean="0"/>
              <a:t>At Termination of Parental Rights</a:t>
            </a:r>
            <a:endParaRPr lang="en-US" dirty="0"/>
          </a:p>
        </p:txBody>
      </p:sp>
      <p:sp>
        <p:nvSpPr>
          <p:cNvPr id="8" name="Content Placeholder 7"/>
          <p:cNvSpPr>
            <a:spLocks noGrp="1"/>
          </p:cNvSpPr>
          <p:nvPr>
            <p:ph sz="quarter" idx="4"/>
          </p:nvPr>
        </p:nvSpPr>
        <p:spPr/>
        <p:txBody>
          <a:bodyPr>
            <a:normAutofit/>
          </a:bodyPr>
          <a:lstStyle/>
          <a:p>
            <a:r>
              <a:rPr lang="en-US" dirty="0" smtClean="0"/>
              <a:t>Beyond a reasonable doubt</a:t>
            </a:r>
          </a:p>
          <a:p>
            <a:r>
              <a:rPr lang="en-US" dirty="0" smtClean="0"/>
              <a:t>Supported by qualified expert testimony</a:t>
            </a:r>
          </a:p>
          <a:p>
            <a:r>
              <a:rPr lang="en-US" dirty="0" smtClean="0"/>
              <a:t>Continued custody of the child by the parent or Indian custodian is likely to result in </a:t>
            </a:r>
            <a:r>
              <a:rPr lang="en-US" i="1" dirty="0" smtClean="0"/>
              <a:t>serious emotional or physical damage </a:t>
            </a:r>
            <a:r>
              <a:rPr lang="en-US" dirty="0" smtClean="0"/>
              <a:t>to the child</a:t>
            </a:r>
          </a:p>
        </p:txBody>
      </p:sp>
    </p:spTree>
    <p:extLst>
      <p:ext uri="{BB962C8B-B14F-4D97-AF65-F5344CB8AC3E}">
        <p14:creationId xmlns:p14="http://schemas.microsoft.com/office/powerpoint/2010/main" val="195579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litigation </a:t>
            </a:r>
            <a:r>
              <a:rPr lang="en-US" i="1" dirty="0" err="1" smtClean="0"/>
              <a:t>Brackeen</a:t>
            </a:r>
            <a:r>
              <a:rPr lang="en-US" i="1" dirty="0" smtClean="0"/>
              <a:t> v. </a:t>
            </a:r>
            <a:r>
              <a:rPr lang="en-US" i="1" dirty="0" err="1" smtClean="0"/>
              <a:t>Zinke</a:t>
            </a:r>
            <a:endParaRPr lang="en-US" i="1" dirty="0"/>
          </a:p>
        </p:txBody>
      </p:sp>
      <p:sp>
        <p:nvSpPr>
          <p:cNvPr id="8" name="Content Placeholder 7"/>
          <p:cNvSpPr>
            <a:spLocks noGrp="1"/>
          </p:cNvSpPr>
          <p:nvPr>
            <p:ph idx="1"/>
          </p:nvPr>
        </p:nvSpPr>
        <p:spPr/>
        <p:txBody>
          <a:bodyPr/>
          <a:lstStyle/>
          <a:p>
            <a:r>
              <a:rPr lang="en-US" dirty="0" smtClean="0"/>
              <a:t>U.S. Dist. Ct. Northern </a:t>
            </a:r>
            <a:r>
              <a:rPr lang="en-US" dirty="0" err="1" smtClean="0"/>
              <a:t>Dist</a:t>
            </a:r>
            <a:r>
              <a:rPr lang="en-US" dirty="0" smtClean="0"/>
              <a:t> ruled:</a:t>
            </a:r>
          </a:p>
          <a:p>
            <a:pPr lvl="1"/>
            <a:r>
              <a:rPr lang="en-US" dirty="0" smtClean="0"/>
              <a:t>ICWA and Final Rule unconstitutional</a:t>
            </a:r>
          </a:p>
          <a:p>
            <a:pPr lvl="2"/>
            <a:r>
              <a:rPr lang="en-US" dirty="0" smtClean="0"/>
              <a:t>5</a:t>
            </a:r>
            <a:r>
              <a:rPr lang="en-US" baseline="30000" dirty="0" smtClean="0"/>
              <a:t>th</a:t>
            </a:r>
            <a:r>
              <a:rPr lang="en-US" dirty="0" smtClean="0"/>
              <a:t> amendment equal protection—raced based placement preferences</a:t>
            </a:r>
          </a:p>
          <a:p>
            <a:pPr lvl="2"/>
            <a:r>
              <a:rPr lang="en-US" dirty="0" smtClean="0"/>
              <a:t>Art. 1– commandeering state power over domestic relations</a:t>
            </a:r>
          </a:p>
          <a:p>
            <a:pPr lvl="2"/>
            <a:r>
              <a:rPr lang="en-US" dirty="0" smtClean="0"/>
              <a:t>Commerce Clause—exceeding Congress’ authority to enact the law</a:t>
            </a:r>
          </a:p>
          <a:p>
            <a:r>
              <a:rPr lang="en-US" dirty="0" smtClean="0"/>
              <a:t>On appeal to the 5</a:t>
            </a:r>
            <a:r>
              <a:rPr lang="en-US" baseline="30000" dirty="0" smtClean="0"/>
              <a:t>th</a:t>
            </a:r>
            <a:r>
              <a:rPr lang="en-US" dirty="0" smtClean="0"/>
              <a:t> Circuit Court of Appeals</a:t>
            </a:r>
          </a:p>
          <a:p>
            <a:pPr lvl="1"/>
            <a:r>
              <a:rPr lang="en-US" dirty="0" smtClean="0"/>
              <a:t>5</a:t>
            </a:r>
            <a:r>
              <a:rPr lang="en-US" baseline="30000" dirty="0" smtClean="0"/>
              <a:t>th</a:t>
            </a:r>
            <a:r>
              <a:rPr lang="en-US" dirty="0" smtClean="0"/>
              <a:t> Circuit granted stay (i.e. ICWA still needs to be followed)</a:t>
            </a:r>
          </a:p>
          <a:p>
            <a:pPr lvl="1"/>
            <a:r>
              <a:rPr lang="en-US" dirty="0" smtClean="0"/>
              <a:t>Oral arguments were on March 13</a:t>
            </a:r>
          </a:p>
          <a:p>
            <a:pPr lvl="1"/>
            <a:r>
              <a:rPr lang="en-US" dirty="0" smtClean="0"/>
              <a:t>Will be appealed to U.S. Supreme Court </a:t>
            </a:r>
            <a:endParaRPr lang="en-US" dirty="0"/>
          </a:p>
        </p:txBody>
      </p:sp>
    </p:spTree>
    <p:extLst>
      <p:ext uri="{BB962C8B-B14F-4D97-AF65-F5344CB8AC3E}">
        <p14:creationId xmlns:p14="http://schemas.microsoft.com/office/powerpoint/2010/main" val="287533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and 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ICWA: </a:t>
            </a:r>
            <a:r>
              <a:rPr lang="en-US" dirty="0">
                <a:hlinkClick r:id="rId3"/>
              </a:rPr>
              <a:t>http://</a:t>
            </a:r>
            <a:r>
              <a:rPr lang="en-US" dirty="0" smtClean="0">
                <a:hlinkClick r:id="rId3"/>
              </a:rPr>
              <a:t>uscode.house.gov/view.xhtml?req=granuleid%3AUSC-prelim-title25-chapter21&amp;edition=prelim</a:t>
            </a:r>
            <a:r>
              <a:rPr lang="en-US" dirty="0" smtClean="0"/>
              <a:t> </a:t>
            </a:r>
          </a:p>
          <a:p>
            <a:r>
              <a:rPr lang="en-US" dirty="0"/>
              <a:t>Final Rule: </a:t>
            </a:r>
            <a:r>
              <a:rPr lang="en-US" dirty="0">
                <a:hlinkClick r:id="rId4"/>
              </a:rPr>
              <a:t>https://</a:t>
            </a:r>
            <a:r>
              <a:rPr lang="en-US" dirty="0" smtClean="0">
                <a:hlinkClick r:id="rId4"/>
              </a:rPr>
              <a:t>www.bia.gov/sites/bia.gov/files/assets/bia/ois/pdf/idc1-034238.pdf</a:t>
            </a:r>
            <a:endParaRPr lang="en-US" dirty="0" smtClean="0"/>
          </a:p>
          <a:p>
            <a:pPr lvl="1"/>
            <a:r>
              <a:rPr lang="en-US" dirty="0"/>
              <a:t>25 CFR part </a:t>
            </a:r>
            <a:r>
              <a:rPr lang="en-US" dirty="0" smtClean="0"/>
              <a:t>23</a:t>
            </a:r>
          </a:p>
          <a:p>
            <a:r>
              <a:rPr lang="en-US" dirty="0"/>
              <a:t>ICWA Guidelines: </a:t>
            </a:r>
            <a:r>
              <a:rPr lang="en-US" dirty="0">
                <a:hlinkClick r:id="rId5"/>
              </a:rPr>
              <a:t>https://</a:t>
            </a:r>
            <a:r>
              <a:rPr lang="en-US" dirty="0" smtClean="0">
                <a:hlinkClick r:id="rId5"/>
              </a:rPr>
              <a:t>www.bia.gov/sites/bia.gov/files/assets/bia/ois/pdf/idc2-056831.pdf</a:t>
            </a:r>
            <a:r>
              <a:rPr lang="en-US" dirty="0" smtClean="0"/>
              <a:t> </a:t>
            </a:r>
          </a:p>
          <a:p>
            <a:r>
              <a:rPr lang="en-US" i="1" dirty="0" err="1" smtClean="0"/>
              <a:t>Brackeen</a:t>
            </a:r>
            <a:r>
              <a:rPr lang="en-US" i="1" dirty="0" smtClean="0"/>
              <a:t> v. </a:t>
            </a:r>
            <a:r>
              <a:rPr lang="en-US" i="1" dirty="0" err="1" smtClean="0"/>
              <a:t>Zinke</a:t>
            </a:r>
            <a:r>
              <a:rPr lang="en-US" i="1" dirty="0"/>
              <a:t> </a:t>
            </a:r>
            <a:r>
              <a:rPr lang="en-US" dirty="0">
                <a:hlinkClick r:id="rId6"/>
              </a:rPr>
              <a:t>https://</a:t>
            </a:r>
            <a:r>
              <a:rPr lang="en-US" dirty="0" smtClean="0">
                <a:hlinkClick r:id="rId6"/>
              </a:rPr>
              <a:t>www.dfps.state.tx.us/Child_Protection/Attorneys_Guide/documents/Section_4_ICWA/Brackeen_v_Zinke.pdf</a:t>
            </a:r>
            <a:r>
              <a:rPr lang="en-US" dirty="0" smtClean="0"/>
              <a:t> </a:t>
            </a:r>
            <a:endParaRPr lang="en-US" dirty="0"/>
          </a:p>
        </p:txBody>
      </p:sp>
    </p:spTree>
    <p:extLst>
      <p:ext uri="{BB962C8B-B14F-4D97-AF65-F5344CB8AC3E}">
        <p14:creationId xmlns:p14="http://schemas.microsoft.com/office/powerpoint/2010/main" val="55697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269" y="688769"/>
            <a:ext cx="10889673" cy="4857008"/>
          </a:xfrm>
        </p:spPr>
        <p:txBody>
          <a:bodyPr/>
          <a:lstStyle/>
          <a:p>
            <a:pPr algn="ctr"/>
            <a:r>
              <a:rPr lang="en-US" sz="8000" dirty="0" smtClean="0"/>
              <a:t>Special Immigrant juvenile status</a:t>
            </a:r>
            <a:endParaRPr lang="en-US" sz="8000" dirty="0"/>
          </a:p>
        </p:txBody>
      </p:sp>
      <p:sp>
        <p:nvSpPr>
          <p:cNvPr id="3" name="Subtitle 2"/>
          <p:cNvSpPr>
            <a:spLocks noGrp="1"/>
          </p:cNvSpPr>
          <p:nvPr>
            <p:ph type="subTitle" idx="1"/>
          </p:nvPr>
        </p:nvSpPr>
        <p:spPr/>
        <p:txBody>
          <a:bodyPr>
            <a:normAutofit fontScale="25000" lnSpcReduction="20000"/>
          </a:bodyPr>
          <a:lstStyle/>
          <a:p>
            <a:r>
              <a:rPr lang="en-US" sz="9600" dirty="0">
                <a:latin typeface="Book Antiqua" panose="02040602050305030304" pitchFamily="18" charset="0"/>
              </a:rPr>
              <a:t>Lucinda Garcia Valdez</a:t>
            </a:r>
          </a:p>
          <a:p>
            <a:r>
              <a:rPr lang="en-US" sz="9600" dirty="0">
                <a:latin typeface="Book Antiqua" panose="02040602050305030304" pitchFamily="18" charset="0"/>
              </a:rPr>
              <a:t>DFPS Regional Attorney, Region 8</a:t>
            </a:r>
          </a:p>
          <a:p>
            <a:r>
              <a:rPr lang="en-US" sz="9600" dirty="0">
                <a:latin typeface="Book Antiqua" panose="02040602050305030304" pitchFamily="18" charset="0"/>
                <a:hlinkClick r:id="rId2"/>
              </a:rPr>
              <a:t>lucinda.valdez@dfps.state.tx.us</a:t>
            </a:r>
            <a:endParaRPr lang="en-US" sz="9600" dirty="0">
              <a:latin typeface="Book Antiqua" panose="02040602050305030304" pitchFamily="18" charset="0"/>
            </a:endParaRPr>
          </a:p>
          <a:p>
            <a:r>
              <a:rPr lang="en-US" sz="9600" dirty="0">
                <a:latin typeface="Book Antiqua" panose="02040602050305030304" pitchFamily="18" charset="0"/>
              </a:rPr>
              <a:t>210-213-7168</a:t>
            </a:r>
          </a:p>
          <a:p>
            <a:endParaRPr lang="en-US" dirty="0"/>
          </a:p>
        </p:txBody>
      </p:sp>
    </p:spTree>
    <p:extLst>
      <p:ext uri="{BB962C8B-B14F-4D97-AF65-F5344CB8AC3E}">
        <p14:creationId xmlns:p14="http://schemas.microsoft.com/office/powerpoint/2010/main" val="1722255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special immigrant juvenile status</a:t>
            </a:r>
            <a:r>
              <a:rPr lang="en-US" dirty="0" smtClean="0"/>
              <a:t>?</a:t>
            </a:r>
            <a:endParaRPr lang="en-US" dirty="0"/>
          </a:p>
        </p:txBody>
      </p:sp>
      <p:sp>
        <p:nvSpPr>
          <p:cNvPr id="3" name="Rectangle 2"/>
          <p:cNvSpPr/>
          <p:nvPr/>
        </p:nvSpPr>
        <p:spPr>
          <a:xfrm>
            <a:off x="1187532" y="2493744"/>
            <a:ext cx="9286504" cy="3319498"/>
          </a:xfrm>
          <a:prstGeom prst="rect">
            <a:avLst/>
          </a:prstGeom>
        </p:spPr>
        <p:txBody>
          <a:bodyPr wrap="square">
            <a:spAutoFit/>
          </a:bodyPr>
          <a:lstStyle/>
          <a:p>
            <a:pPr marL="457200" marR="0" indent="457200" algn="just">
              <a:lnSpc>
                <a:spcPct val="107000"/>
              </a:lnSpc>
              <a:spcBef>
                <a:spcPts val="0"/>
              </a:spcBef>
              <a:spcAft>
                <a:spcPts val="0"/>
              </a:spcAft>
            </a:pPr>
            <a:r>
              <a:rPr lang="en-US" sz="2800" dirty="0">
                <a:latin typeface="Book Antiqua" panose="02040602050305030304" pitchFamily="18" charset="0"/>
                <a:ea typeface="Calibri" panose="020F0502020204030204" pitchFamily="34" charset="0"/>
                <a:cs typeface="Times New Roman" panose="02020603050405020304" pitchFamily="18" charset="0"/>
              </a:rPr>
              <a:t>Permits </a:t>
            </a:r>
            <a:r>
              <a:rPr lang="en-US" sz="2800" i="1" dirty="0">
                <a:latin typeface="Book Antiqua" panose="02040602050305030304" pitchFamily="18" charset="0"/>
                <a:ea typeface="Calibri" panose="020F0502020204030204" pitchFamily="34" charset="0"/>
                <a:cs typeface="Times New Roman" panose="02020603050405020304" pitchFamily="18" charset="0"/>
              </a:rPr>
              <a:t>eligible</a:t>
            </a:r>
            <a:r>
              <a:rPr lang="en-US" sz="2800" dirty="0">
                <a:latin typeface="Book Antiqua" panose="02040602050305030304" pitchFamily="18" charset="0"/>
                <a:ea typeface="Calibri" panose="020F0502020204030204" pitchFamily="34" charset="0"/>
                <a:cs typeface="Times New Roman" panose="02020603050405020304" pitchFamily="18" charset="0"/>
              </a:rPr>
              <a:t> foster children to “self-petition” for a visa. </a:t>
            </a:r>
            <a:endParaRPr lang="en-US" sz="2800" dirty="0" smtClean="0">
              <a:latin typeface="Book Antiqua" panose="02040602050305030304"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pP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pPr>
            <a:r>
              <a:rPr lang="en-US" sz="2800" dirty="0">
                <a:latin typeface="Book Antiqua" panose="02040602050305030304" pitchFamily="18" charset="0"/>
                <a:ea typeface="Calibri" panose="020F0502020204030204" pitchFamily="34" charset="0"/>
                <a:cs typeface="Times New Roman" panose="02020603050405020304" pitchFamily="18" charset="0"/>
              </a:rPr>
              <a:t>Provides the child with the ability to "adjust status," or obtain permanent resident status without returning to their home country for an interview at the U.S. consulate.</a:t>
            </a:r>
            <a:endParaRPr lang="en-US" sz="2800" dirty="0">
              <a:latin typeface="Book Antiqua" panose="02040602050305030304" pitchFamily="18" charset="0"/>
            </a:endParaRPr>
          </a:p>
        </p:txBody>
      </p:sp>
    </p:spTree>
    <p:extLst>
      <p:ext uri="{BB962C8B-B14F-4D97-AF65-F5344CB8AC3E}">
        <p14:creationId xmlns:p14="http://schemas.microsoft.com/office/powerpoint/2010/main" val="3641819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Step one: SIJS Order by state family </a:t>
            </a:r>
            <a:r>
              <a:rPr lang="en-US" b="1" dirty="0" smtClean="0">
                <a:latin typeface="Calibri" panose="020F0502020204030204" pitchFamily="34" charset="0"/>
                <a:ea typeface="Calibri" panose="020F0502020204030204" pitchFamily="34" charset="0"/>
                <a:cs typeface="Times New Roman" panose="02020603050405020304" pitchFamily="18" charset="0"/>
              </a:rPr>
              <a:t>court</a:t>
            </a:r>
            <a:endParaRPr lang="en-US" dirty="0"/>
          </a:p>
        </p:txBody>
      </p:sp>
      <p:sp>
        <p:nvSpPr>
          <p:cNvPr id="3" name="Rectangle 2"/>
          <p:cNvSpPr/>
          <p:nvPr/>
        </p:nvSpPr>
        <p:spPr>
          <a:xfrm>
            <a:off x="1069848" y="2287768"/>
            <a:ext cx="9244584" cy="3785652"/>
          </a:xfrm>
          <a:prstGeom prst="rect">
            <a:avLst/>
          </a:prstGeom>
        </p:spPr>
        <p:txBody>
          <a:bodyPr wrap="square">
            <a:spAutoFit/>
          </a:bodyPr>
          <a:lstStyle/>
          <a:p>
            <a:pPr marL="514350" indent="-514350" algn="just" hangingPunct="0">
              <a:buAutoNum type="arabicParenR"/>
            </a:pPr>
            <a:r>
              <a:rPr lang="en-US" sz="2400" u="sng" dirty="0">
                <a:latin typeface="Book Antiqua" panose="02040602050305030304" pitchFamily="18" charset="0"/>
                <a:ea typeface="Calibri" panose="020F0502020204030204" pitchFamily="34" charset="0"/>
                <a:cs typeface="Times New Roman" panose="02020603050405020304" pitchFamily="18" charset="0"/>
              </a:rPr>
              <a:t>Motion for Findings Regarding Special Immigrant Juvenile Status, </a:t>
            </a:r>
            <a:r>
              <a:rPr lang="en-US" sz="2400" dirty="0">
                <a:latin typeface="Book Antiqua" panose="02040602050305030304" pitchFamily="18" charset="0"/>
                <a:ea typeface="Calibri" panose="020F0502020204030204" pitchFamily="34" charset="0"/>
                <a:cs typeface="Times New Roman" panose="02020603050405020304" pitchFamily="18" charset="0"/>
              </a:rPr>
              <a:t>accompanied with a Supporting Affidavit prepared by the case worker, must be filed before a family court.</a:t>
            </a:r>
          </a:p>
          <a:p>
            <a:pPr hangingPunct="0"/>
            <a:endParaRPr lang="en-US" sz="2400" dirty="0">
              <a:latin typeface="Book Antiqua" panose="02040602050305030304" pitchFamily="18" charset="0"/>
              <a:ea typeface="Calibri" panose="020F0502020204030204" pitchFamily="34" charset="0"/>
              <a:cs typeface="Times New Roman" panose="02020603050405020304" pitchFamily="18" charset="0"/>
            </a:endParaRPr>
          </a:p>
          <a:p>
            <a:pPr marL="514350" indent="-514350" algn="just" hangingPunct="0">
              <a:buAutoNum type="arabicParenR" startAt="2"/>
            </a:pPr>
            <a:r>
              <a:rPr lang="en-US" sz="2400" u="sng" dirty="0">
                <a:latin typeface="Book Antiqua" panose="02040602050305030304" pitchFamily="18" charset="0"/>
                <a:cs typeface="Times New Roman" panose="02020603050405020304" pitchFamily="18" charset="0"/>
              </a:rPr>
              <a:t>Order on Motion to Determine Eligibility for Special Immigrant Juvenile Status: </a:t>
            </a:r>
            <a:r>
              <a:rPr lang="en-US" sz="2400" dirty="0">
                <a:latin typeface="Book Antiqua" panose="02040602050305030304" pitchFamily="18" charset="0"/>
                <a:cs typeface="Times New Roman" panose="02020603050405020304" pitchFamily="18" charset="0"/>
              </a:rPr>
              <a:t>Court must make </a:t>
            </a:r>
            <a:r>
              <a:rPr lang="en-US" sz="2400" dirty="0" smtClean="0">
                <a:latin typeface="Book Antiqua" panose="02040602050305030304" pitchFamily="18" charset="0"/>
                <a:cs typeface="Times New Roman" panose="02020603050405020304" pitchFamily="18" charset="0"/>
              </a:rPr>
              <a:t>three specific </a:t>
            </a:r>
            <a:r>
              <a:rPr lang="en-US" sz="2400" dirty="0">
                <a:latin typeface="Book Antiqua" panose="02040602050305030304" pitchFamily="18" charset="0"/>
                <a:cs typeface="Times New Roman" panose="02020603050405020304" pitchFamily="18" charset="0"/>
              </a:rPr>
              <a:t>findings. </a:t>
            </a:r>
          </a:p>
          <a:p>
            <a:pPr hangingPunct="0"/>
            <a:endParaRPr lang="en-US" sz="2400" dirty="0"/>
          </a:p>
          <a:p>
            <a:pPr hangingPunct="0"/>
            <a:r>
              <a:rPr lang="en-US" sz="2400" dirty="0">
                <a:latin typeface="Book Antiqua" panose="02040602050305030304" pitchFamily="18" charset="0"/>
                <a:ea typeface="Calibri" panose="020F0502020204030204" pitchFamily="34" charset="0"/>
                <a:cs typeface="Times New Roman" panose="02020603050405020304" pitchFamily="18" charset="0"/>
              </a:rPr>
              <a:t>3)	The family court order </a:t>
            </a:r>
            <a:r>
              <a:rPr lang="en-US" sz="2400" b="1" dirty="0">
                <a:latin typeface="Book Antiqua" panose="02040602050305030304" pitchFamily="18" charset="0"/>
                <a:ea typeface="Calibri" panose="020F0502020204030204" pitchFamily="34" charset="0"/>
                <a:cs typeface="Times New Roman" panose="02020603050405020304" pitchFamily="18" charset="0"/>
              </a:rPr>
              <a:t>DOES NOT </a:t>
            </a:r>
            <a:r>
              <a:rPr lang="en-US" sz="2400" dirty="0">
                <a:latin typeface="Book Antiqua" panose="02040602050305030304" pitchFamily="18" charset="0"/>
                <a:ea typeface="Calibri" panose="020F0502020204030204" pitchFamily="34" charset="0"/>
                <a:cs typeface="Times New Roman" panose="02020603050405020304" pitchFamily="18" charset="0"/>
              </a:rPr>
              <a:t>confer any immigration 	status. The order is a prerequisite to SIJS </a:t>
            </a:r>
            <a:r>
              <a:rPr lang="en-US" sz="2400" dirty="0" smtClean="0">
                <a:latin typeface="Book Antiqua" panose="02040602050305030304" pitchFamily="18" charset="0"/>
                <a:ea typeface="Calibri" panose="020F0502020204030204" pitchFamily="34" charset="0"/>
                <a:cs typeface="Times New Roman" panose="02020603050405020304" pitchFamily="18" charset="0"/>
              </a:rPr>
              <a:t>relief through USCIS. </a:t>
            </a:r>
            <a:endParaRPr lang="en-US" sz="2400" dirty="0"/>
          </a:p>
        </p:txBody>
      </p:sp>
    </p:spTree>
    <p:extLst>
      <p:ext uri="{BB962C8B-B14F-4D97-AF65-F5344CB8AC3E}">
        <p14:creationId xmlns:p14="http://schemas.microsoft.com/office/powerpoint/2010/main" val="299409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Court findings</a:t>
            </a:r>
            <a:endParaRPr lang="en-US" dirty="0"/>
          </a:p>
        </p:txBody>
      </p:sp>
      <p:sp>
        <p:nvSpPr>
          <p:cNvPr id="3" name="Rectangle 2"/>
          <p:cNvSpPr/>
          <p:nvPr/>
        </p:nvSpPr>
        <p:spPr>
          <a:xfrm>
            <a:off x="1207008" y="2641926"/>
            <a:ext cx="9784080" cy="239745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arenR"/>
            </a:pPr>
            <a:r>
              <a:rPr lang="en-US" sz="2800" b="1" dirty="0">
                <a:latin typeface="Book Antiqua" panose="02040602050305030304" pitchFamily="18" charset="0"/>
                <a:ea typeface="Calibri" panose="020F0502020204030204" pitchFamily="34" charset="0"/>
                <a:cs typeface="Times New Roman" panose="02020603050405020304" pitchFamily="18" charset="0"/>
              </a:rPr>
              <a:t>Dependent/Custody </a:t>
            </a: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latin typeface="Book Antiqua" panose="02040602050305030304" pitchFamily="18" charset="0"/>
                <a:ea typeface="Calibri" panose="020F0502020204030204" pitchFamily="34" charset="0"/>
                <a:cs typeface="Times New Roman" panose="02020603050405020304" pitchFamily="18" charset="0"/>
              </a:rPr>
              <a:t>The court must find that "the child has been declared a dependent of the court or has been placed by the court under the custody of a state agency or an individual or entity appointed by the court." </a:t>
            </a:r>
          </a:p>
        </p:txBody>
      </p:sp>
    </p:spTree>
    <p:extLst>
      <p:ext uri="{BB962C8B-B14F-4D97-AF65-F5344CB8AC3E}">
        <p14:creationId xmlns:p14="http://schemas.microsoft.com/office/powerpoint/2010/main" val="408174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224" y="1270082"/>
            <a:ext cx="10341864" cy="4241546"/>
          </a:xfrm>
          <a:prstGeom prst="rect">
            <a:avLst/>
          </a:prstGeom>
        </p:spPr>
        <p:txBody>
          <a:bodyPr wrap="square">
            <a:spAutoFit/>
          </a:bodyPr>
          <a:lstStyle/>
          <a:p>
            <a:pPr marR="0" lvl="0">
              <a:lnSpc>
                <a:spcPct val="107000"/>
              </a:lnSpc>
              <a:spcBef>
                <a:spcPts val="0"/>
              </a:spcBef>
              <a:spcAft>
                <a:spcPts val="0"/>
              </a:spcAft>
            </a:pPr>
            <a:r>
              <a:rPr lang="en-US" sz="2800" b="1" dirty="0">
                <a:latin typeface="Book Antiqua" panose="02040602050305030304" pitchFamily="18" charset="0"/>
                <a:ea typeface="Calibri" panose="020F0502020204030204" pitchFamily="34" charset="0"/>
                <a:cs typeface="Times New Roman" panose="02020603050405020304" pitchFamily="18" charset="0"/>
              </a:rPr>
              <a:t>2)	Reunification </a:t>
            </a: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2800" dirty="0">
                <a:latin typeface="Book Antiqua" panose="02040602050305030304" pitchFamily="18" charset="0"/>
                <a:ea typeface="Calibri" panose="020F0502020204030204" pitchFamily="34" charset="0"/>
                <a:cs typeface="Times New Roman" panose="02020603050405020304" pitchFamily="18" charset="0"/>
              </a:rPr>
              <a:t>The court must also find that "reunification of the child with one or both parents is not viable as a result of abuse, neglect or abandonment (or a similar basis found under state law).“</a:t>
            </a:r>
          </a:p>
          <a:p>
            <a:pPr marL="457200" marR="0" algn="just">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3) </a:t>
            </a:r>
            <a:r>
              <a:rPr lang="en-US" sz="2800" b="1" dirty="0">
                <a:latin typeface="Book Antiqua" panose="02040602050305030304" pitchFamily="18" charset="0"/>
                <a:ea typeface="Calibri" panose="020F0502020204030204" pitchFamily="34" charset="0"/>
                <a:cs typeface="Times New Roman" panose="02020603050405020304" pitchFamily="18" charset="0"/>
              </a:rPr>
              <a:t>Best Interest </a:t>
            </a: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pPr>
            <a:r>
              <a:rPr lang="en-US" sz="2800" dirty="0">
                <a:latin typeface="Book Antiqua" panose="02040602050305030304" pitchFamily="18" charset="0"/>
                <a:ea typeface="Calibri" panose="020F0502020204030204" pitchFamily="34" charset="0"/>
                <a:cs typeface="Times New Roman" panose="02020603050405020304" pitchFamily="18" charset="0"/>
              </a:rPr>
              <a:t>The court must find that it is not in the child's best interest to be returned to the child's country of origin or last habitual residence. </a:t>
            </a:r>
          </a:p>
        </p:txBody>
      </p:sp>
    </p:spTree>
    <p:extLst>
      <p:ext uri="{BB962C8B-B14F-4D97-AF65-F5344CB8AC3E}">
        <p14:creationId xmlns:p14="http://schemas.microsoft.com/office/powerpoint/2010/main" val="2748073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factors to consider</a:t>
            </a:r>
            <a:endParaRPr lang="en-US" dirty="0"/>
          </a:p>
        </p:txBody>
      </p:sp>
      <p:sp>
        <p:nvSpPr>
          <p:cNvPr id="3" name="Rectangle 2"/>
          <p:cNvSpPr/>
          <p:nvPr/>
        </p:nvSpPr>
        <p:spPr>
          <a:xfrm>
            <a:off x="1453896" y="2093976"/>
            <a:ext cx="9326880" cy="1277850"/>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eriod"/>
            </a:pPr>
            <a:r>
              <a:rPr lang="en-US" sz="2400" dirty="0">
                <a:latin typeface="Book Antiqua" panose="02040602050305030304" pitchFamily="18" charset="0"/>
                <a:ea typeface="Calibri" panose="020F0502020204030204" pitchFamily="34" charset="0"/>
                <a:cs typeface="Times New Roman" panose="02020603050405020304" pitchFamily="18" charset="0"/>
              </a:rPr>
              <a:t>AGE:</a:t>
            </a:r>
          </a:p>
          <a:p>
            <a:pPr marL="800100" lvl="1" indent="-342900">
              <a:lnSpc>
                <a:spcPct val="107000"/>
              </a:lnSpc>
              <a:buFont typeface="+mj-lt"/>
              <a:buAutoNum type="alphaLcPeriod"/>
            </a:pPr>
            <a:r>
              <a:rPr lang="en-US" sz="2400" dirty="0">
                <a:latin typeface="Book Antiqua" panose="02040602050305030304" pitchFamily="18" charset="0"/>
                <a:ea typeface="Calibri" panose="020F0502020204030204" pitchFamily="34" charset="0"/>
                <a:cs typeface="Times New Roman" panose="02020603050405020304" pitchFamily="18" charset="0"/>
              </a:rPr>
              <a:t>On the date the petition (I-360)was filed, the child was under 21 and unmarried. </a:t>
            </a:r>
          </a:p>
        </p:txBody>
      </p:sp>
      <p:sp>
        <p:nvSpPr>
          <p:cNvPr id="4" name="Rectangle 3"/>
          <p:cNvSpPr/>
          <p:nvPr/>
        </p:nvSpPr>
        <p:spPr>
          <a:xfrm>
            <a:off x="1453896" y="3371826"/>
            <a:ext cx="9610344" cy="2448491"/>
          </a:xfrm>
          <a:prstGeom prst="rect">
            <a:avLst/>
          </a:prstGeom>
        </p:spPr>
        <p:txBody>
          <a:bodyPr wrap="square">
            <a:spAutoFit/>
          </a:bodyPr>
          <a:lstStyle/>
          <a:p>
            <a:pPr marR="0" lvl="0">
              <a:lnSpc>
                <a:spcPct val="107000"/>
              </a:lnSpc>
              <a:spcBef>
                <a:spcPts val="0"/>
              </a:spcBef>
              <a:spcAft>
                <a:spcPts val="0"/>
              </a:spcAft>
            </a:pPr>
            <a:r>
              <a:rPr lang="en-US" sz="2400" dirty="0">
                <a:latin typeface="Book Antiqua" panose="02040602050305030304" pitchFamily="18" charset="0"/>
                <a:ea typeface="Calibri" panose="020F0502020204030204" pitchFamily="34" charset="0"/>
                <a:cs typeface="Times New Roman" panose="02020603050405020304" pitchFamily="18" charset="0"/>
              </a:rPr>
              <a:t>b.	ADOPTION:</a:t>
            </a:r>
          </a:p>
          <a:p>
            <a:pPr marR="0" lvl="0">
              <a:lnSpc>
                <a:spcPct val="107000"/>
              </a:lnSpc>
              <a:spcBef>
                <a:spcPts val="0"/>
              </a:spcBef>
              <a:spcAft>
                <a:spcPts val="0"/>
              </a:spcAft>
            </a:pPr>
            <a:r>
              <a:rPr lang="en-US" sz="2400" dirty="0">
                <a:latin typeface="Book Antiqua" panose="02040602050305030304" pitchFamily="18" charset="0"/>
                <a:ea typeface="Calibri" panose="020F0502020204030204" pitchFamily="34" charset="0"/>
                <a:cs typeface="Times New Roman" panose="02020603050405020304" pitchFamily="18" charset="0"/>
              </a:rPr>
              <a:t>	a.	If a child obtains permanent resident status </a:t>
            </a:r>
            <a:r>
              <a:rPr lang="en-US" sz="2400" i="1" dirty="0">
                <a:latin typeface="Book Antiqua" panose="02040602050305030304" pitchFamily="18" charset="0"/>
                <a:ea typeface="Calibri" panose="020F0502020204030204" pitchFamily="34" charset="0"/>
                <a:cs typeface="Times New Roman" panose="02020603050405020304" pitchFamily="18" charset="0"/>
              </a:rPr>
              <a:t>before </a:t>
            </a:r>
            <a:r>
              <a:rPr lang="en-US" sz="2400" dirty="0">
                <a:latin typeface="Book Antiqua" panose="02040602050305030304" pitchFamily="18" charset="0"/>
                <a:ea typeface="Calibri" panose="020F0502020204030204" pitchFamily="34" charset="0"/>
                <a:cs typeface="Times New Roman" panose="02020603050405020304" pitchFamily="18" charset="0"/>
              </a:rPr>
              <a:t>being 				adopted, the child may qualify for automatic citizenship if 			the adoption is consummated before the child is 16 years old. 		Otherwise, the child would have to adjust in their country of 		origin.  </a:t>
            </a:r>
          </a:p>
        </p:txBody>
      </p:sp>
    </p:spTree>
    <p:extLst>
      <p:ext uri="{BB962C8B-B14F-4D97-AF65-F5344CB8AC3E}">
        <p14:creationId xmlns:p14="http://schemas.microsoft.com/office/powerpoint/2010/main" val="392841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p:txBody>
          <a:bodyPr>
            <a:normAutofit lnSpcReduction="10000"/>
          </a:bodyPr>
          <a:lstStyle/>
          <a:p>
            <a:r>
              <a:rPr lang="en-US" sz="3200" dirty="0"/>
              <a:t>Uniform Child Custody Jurisdiction and Enforcement Act (UCCJEA)</a:t>
            </a:r>
            <a:endParaRPr lang="en-US" sz="3200" dirty="0"/>
          </a:p>
          <a:p>
            <a:pPr lvl="1"/>
            <a:r>
              <a:rPr lang="en-US" sz="2600" dirty="0"/>
              <a:t>Proposed by the Uniform Law Commissioners in 1997</a:t>
            </a:r>
          </a:p>
          <a:p>
            <a:endParaRPr lang="en-US" sz="2600" dirty="0"/>
          </a:p>
          <a:p>
            <a:pPr lvl="1"/>
            <a:r>
              <a:rPr lang="en-US" sz="2600" dirty="0"/>
              <a:t>Adopted by Texas Legislature in 1999 (effective Sept. 1, 1999)</a:t>
            </a:r>
          </a:p>
          <a:p>
            <a:endParaRPr lang="en-US" sz="2600" dirty="0"/>
          </a:p>
          <a:p>
            <a:pPr lvl="1"/>
            <a:r>
              <a:rPr lang="en-US" sz="2600" dirty="0"/>
              <a:t>Contained in Chapter 152 of the Texas Family Code</a:t>
            </a:r>
          </a:p>
          <a:p>
            <a:endParaRPr lang="en-US" sz="2600" dirty="0"/>
          </a:p>
          <a:p>
            <a:pPr lvl="1"/>
            <a:r>
              <a:rPr lang="en-US" sz="2600" dirty="0"/>
              <a:t>UCCJEA reconciles differences between the UCCJA and PKPA</a:t>
            </a:r>
            <a:endParaRPr lang="en-US" sz="2600" dirty="0"/>
          </a:p>
        </p:txBody>
      </p:sp>
    </p:spTree>
    <p:extLst>
      <p:ext uri="{BB962C8B-B14F-4D97-AF65-F5344CB8AC3E}">
        <p14:creationId xmlns:p14="http://schemas.microsoft.com/office/powerpoint/2010/main" val="275513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7008" y="849214"/>
            <a:ext cx="10076688" cy="3253711"/>
          </a:xfrm>
          <a:prstGeom prst="rect">
            <a:avLst/>
          </a:prstGeom>
        </p:spPr>
        <p:txBody>
          <a:bodyPr wrap="square">
            <a:spAutoFit/>
          </a:bodyPr>
          <a:lstStyle/>
          <a:p>
            <a:pPr marL="457200" marR="0" lvl="0" indent="-457200" algn="just">
              <a:lnSpc>
                <a:spcPct val="107000"/>
              </a:lnSpc>
              <a:spcBef>
                <a:spcPts val="0"/>
              </a:spcBef>
              <a:spcAft>
                <a:spcPts val="0"/>
              </a:spcAft>
              <a:buAutoNum type="alphaLcPeriod" startAt="3"/>
            </a:pPr>
            <a:r>
              <a:rPr lang="en-US" sz="2400" dirty="0" smtClean="0">
                <a:latin typeface="Book Antiqua" panose="02040602050305030304" pitchFamily="18" charset="0"/>
                <a:ea typeface="Calibri" panose="020F0502020204030204" pitchFamily="34" charset="0"/>
                <a:cs typeface="Times New Roman" panose="02020603050405020304" pitchFamily="18" charset="0"/>
              </a:rPr>
              <a:t>CHILDREN WITH DISABILITIES</a:t>
            </a:r>
          </a:p>
          <a:p>
            <a:pPr lvl="1" algn="just">
              <a:lnSpc>
                <a:spcPct val="107000"/>
              </a:lnSpc>
            </a:pPr>
            <a:r>
              <a:rPr lang="en-US" sz="2400" dirty="0" smtClean="0">
                <a:latin typeface="Book Antiqua" panose="02040602050305030304" pitchFamily="18" charset="0"/>
                <a:ea typeface="Calibri" panose="020F0502020204030204" pitchFamily="34" charset="0"/>
                <a:cs typeface="Times New Roman" panose="02020603050405020304" pitchFamily="18" charset="0"/>
              </a:rPr>
              <a:t>Obtaining </a:t>
            </a:r>
            <a:r>
              <a:rPr lang="en-US" sz="2400" dirty="0">
                <a:latin typeface="Book Antiqua" panose="02040602050305030304" pitchFamily="18" charset="0"/>
                <a:ea typeface="Calibri" panose="020F0502020204030204" pitchFamily="34" charset="0"/>
                <a:cs typeface="Times New Roman" panose="02020603050405020304" pitchFamily="18" charset="0"/>
              </a:rPr>
              <a:t>permanent resident status is particularly crucial for children with severe disabilities who may need Supplemental Security Income (SSI). Very few permanent residents can qualify for SSI and as a result, most youth must become U.S. citizens to qualify. Although a youth cannot generally apply to become a naturalized citizen until age 18, eligibility also requires at least five years as a permanent resident. </a:t>
            </a:r>
            <a:endParaRPr lang="en-US" sz="2400" dirty="0" smtClean="0">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344168" y="4102925"/>
            <a:ext cx="9235440" cy="2308324"/>
          </a:xfrm>
          <a:prstGeom prst="rect">
            <a:avLst/>
          </a:prstGeom>
          <a:noFill/>
        </p:spPr>
        <p:txBody>
          <a:bodyPr wrap="square" rtlCol="0">
            <a:spAutoFit/>
          </a:bodyPr>
          <a:lstStyle/>
          <a:p>
            <a:pPr algn="just"/>
            <a:r>
              <a:rPr lang="en-US" sz="2400" dirty="0" smtClean="0">
                <a:latin typeface="Book Antiqua" panose="02040602050305030304" pitchFamily="18" charset="0"/>
              </a:rPr>
              <a:t>d.	ROADBLOCKS TO APPROVAL</a:t>
            </a:r>
          </a:p>
          <a:p>
            <a:pPr algn="just"/>
            <a:r>
              <a:rPr lang="en-US" sz="2400" dirty="0" smtClean="0">
                <a:latin typeface="Book Antiqua" panose="02040602050305030304" pitchFamily="18" charset="0"/>
              </a:rPr>
              <a:t>	Juvenile History, Mental Health, Drug use, Prior Deportation 	Orders and delinquent behavior on behalf of the child could 	affect the child’s ability to be approved for permanent legal 	resident status. All of this has to be considered prior to 	initiating the process</a:t>
            </a:r>
            <a:endParaRPr lang="en-US" sz="2400" dirty="0">
              <a:latin typeface="Book Antiqua" panose="02040602050305030304" pitchFamily="18" charset="0"/>
            </a:endParaRPr>
          </a:p>
        </p:txBody>
      </p:sp>
    </p:spTree>
    <p:extLst>
      <p:ext uri="{BB962C8B-B14F-4D97-AF65-F5344CB8AC3E}">
        <p14:creationId xmlns:p14="http://schemas.microsoft.com/office/powerpoint/2010/main" val="123900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a:t>
            </a:r>
            <a:r>
              <a:rPr lang="en-US" dirty="0" err="1" smtClean="0"/>
              <a:t>uscis</a:t>
            </a:r>
            <a:r>
              <a:rPr lang="en-US" dirty="0" smtClean="0"/>
              <a:t> process</a:t>
            </a:r>
            <a:endParaRPr lang="en-US" dirty="0"/>
          </a:p>
        </p:txBody>
      </p:sp>
      <p:sp>
        <p:nvSpPr>
          <p:cNvPr id="3" name="Rectangle 2"/>
          <p:cNvSpPr/>
          <p:nvPr/>
        </p:nvSpPr>
        <p:spPr>
          <a:xfrm>
            <a:off x="822960" y="2182232"/>
            <a:ext cx="9957816" cy="2858539"/>
          </a:xfrm>
          <a:prstGeom prst="rect">
            <a:avLst/>
          </a:prstGeom>
        </p:spPr>
        <p:txBody>
          <a:bodyPr wrap="square">
            <a:spAutoFit/>
          </a:bodyPr>
          <a:lstStyle/>
          <a:p>
            <a:pPr marL="742950" marR="0" lvl="1" indent="-285750" algn="just">
              <a:lnSpc>
                <a:spcPct val="107000"/>
              </a:lnSpc>
              <a:spcBef>
                <a:spcPts val="0"/>
              </a:spcBef>
              <a:spcAft>
                <a:spcPts val="0"/>
              </a:spcAft>
              <a:buFont typeface="+mj-lt"/>
              <a:buAutoNum type="alphaLcPeriod"/>
            </a:pPr>
            <a:r>
              <a:rPr lang="en-US" sz="2400" dirty="0">
                <a:latin typeface="Book Antiqua" panose="02040602050305030304" pitchFamily="18" charset="0"/>
                <a:ea typeface="Calibri" panose="020F0502020204030204" pitchFamily="34" charset="0"/>
                <a:cs typeface="Times New Roman" panose="02020603050405020304" pitchFamily="18" charset="0"/>
              </a:rPr>
              <a:t>Once the family court signs the SIJS order, the next step is completing the forms and compiling the required supporting documents for </a:t>
            </a:r>
            <a:r>
              <a:rPr lang="en-US" sz="2400" b="1" dirty="0">
                <a:latin typeface="Book Antiqua" panose="02040602050305030304" pitchFamily="18" charset="0"/>
                <a:ea typeface="Calibri" panose="020F0502020204030204" pitchFamily="34" charset="0"/>
                <a:cs typeface="Times New Roman" panose="02020603050405020304" pitchFamily="18" charset="0"/>
              </a:rPr>
              <a:t>both</a:t>
            </a:r>
            <a:r>
              <a:rPr lang="en-US" sz="2400" dirty="0">
                <a:latin typeface="Book Antiqua" panose="02040602050305030304" pitchFamily="18" charset="0"/>
                <a:ea typeface="Calibri" panose="020F0502020204030204" pitchFamily="34" charset="0"/>
                <a:cs typeface="Times New Roman" panose="02020603050405020304" pitchFamily="18" charset="0"/>
              </a:rPr>
              <a:t> the SIJS petition (I-360) and application for adjustment of status (I-485) if priority date is current.</a:t>
            </a:r>
          </a:p>
          <a:p>
            <a:pPr marL="742950" marR="0" lvl="1" indent="-285750" algn="just">
              <a:lnSpc>
                <a:spcPct val="107000"/>
              </a:lnSpc>
              <a:spcBef>
                <a:spcPts val="0"/>
              </a:spcBef>
              <a:spcAft>
                <a:spcPts val="0"/>
              </a:spcAft>
              <a:buFont typeface="+mj-lt"/>
              <a:buAutoNum type="alphaLcPeriod"/>
            </a:pPr>
            <a:endParaRPr lang="en-US" sz="2400" dirty="0">
              <a:latin typeface="Book Antiqua" panose="0204060205030503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mj-lt"/>
              <a:buAutoNum type="alphaLcPeriod"/>
            </a:pPr>
            <a:r>
              <a:rPr lang="en-US" sz="2400" dirty="0">
                <a:latin typeface="Book Antiqua" panose="02040602050305030304" pitchFamily="18" charset="0"/>
                <a:ea typeface="Calibri" panose="020F0502020204030204" pitchFamily="34" charset="0"/>
                <a:cs typeface="Times New Roman" panose="02020603050405020304" pitchFamily="18" charset="0"/>
              </a:rPr>
              <a:t>If priority date is NOT current, application for adjustment of status will be completed and sent into USCIS once current. </a:t>
            </a:r>
          </a:p>
        </p:txBody>
      </p:sp>
    </p:spTree>
    <p:extLst>
      <p:ext uri="{BB962C8B-B14F-4D97-AF65-F5344CB8AC3E}">
        <p14:creationId xmlns:p14="http://schemas.microsoft.com/office/powerpoint/2010/main" val="3812004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690352"/>
              </p:ext>
            </p:extLst>
          </p:nvPr>
        </p:nvGraphicFramePr>
        <p:xfrm>
          <a:off x="1131209" y="754144"/>
          <a:ext cx="9766176" cy="5260155"/>
        </p:xfrm>
        <a:graphic>
          <a:graphicData uri="http://schemas.openxmlformats.org/drawingml/2006/table">
            <a:tbl>
              <a:tblPr/>
              <a:tblGrid>
                <a:gridCol w="1220772"/>
                <a:gridCol w="1220772"/>
                <a:gridCol w="1220772"/>
                <a:gridCol w="1220772"/>
                <a:gridCol w="1220772"/>
                <a:gridCol w="1220772"/>
                <a:gridCol w="1220772"/>
                <a:gridCol w="1220772"/>
              </a:tblGrid>
              <a:tr h="1216415">
                <a:tc>
                  <a:txBody>
                    <a:bodyPr/>
                    <a:lstStyle/>
                    <a:p>
                      <a:r>
                        <a:rPr lang="en-US" sz="1100" b="1" dirty="0"/>
                        <a:t>Employment-</a:t>
                      </a:r>
                      <a:br>
                        <a:rPr lang="en-US" sz="1100" b="1" dirty="0"/>
                      </a:br>
                      <a:r>
                        <a:rPr lang="en-US" sz="1100" b="1" dirty="0"/>
                        <a:t>based</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All Chargeability </a:t>
                      </a:r>
                      <a:br>
                        <a:rPr lang="en-US" sz="1100" b="1" dirty="0"/>
                      </a:br>
                      <a:r>
                        <a:rPr lang="en-US" sz="1100" b="1" dirty="0"/>
                        <a:t>Areas Except</a:t>
                      </a:r>
                      <a:br>
                        <a:rPr lang="en-US" sz="1100" b="1" dirty="0"/>
                      </a:br>
                      <a:r>
                        <a:rPr lang="en-US" sz="1100" b="1" dirty="0"/>
                        <a:t>Those Listed</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CHINA-</a:t>
                      </a:r>
                      <a:br>
                        <a:rPr lang="en-US" sz="1100" b="1" dirty="0"/>
                      </a:br>
                      <a:r>
                        <a:rPr lang="en-US" sz="1100" b="1" dirty="0"/>
                        <a:t>mainland </a:t>
                      </a:r>
                      <a:br>
                        <a:rPr lang="en-US" sz="1100" b="1" dirty="0"/>
                      </a:br>
                      <a:r>
                        <a:rPr lang="en-US" sz="1100" b="1" dirty="0"/>
                        <a:t>born</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EL SALVADOR</a:t>
                      </a:r>
                      <a:br>
                        <a:rPr lang="en-US" sz="1100" b="1" dirty="0"/>
                      </a:br>
                      <a:r>
                        <a:rPr lang="en-US" sz="1100" b="1" dirty="0"/>
                        <a:t>GUATEMALA</a:t>
                      </a:r>
                      <a:br>
                        <a:rPr lang="en-US" sz="1100" b="1" dirty="0"/>
                      </a:br>
                      <a:r>
                        <a:rPr lang="en-US" sz="1100" b="1" dirty="0"/>
                        <a:t>HONDURAS</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INDIA</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MEXICO</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PHILIPPINES</a:t>
                      </a:r>
                      <a:endParaRPr lang="en-US" sz="1100" dirty="0"/>
                    </a:p>
                  </a:txBody>
                  <a:tcPr marL="11142" marR="11142" marT="11142" marB="11142" anchor="ctr">
                    <a:lnL>
                      <a:noFill/>
                    </a:lnL>
                    <a:lnR>
                      <a:noFill/>
                    </a:lnR>
                    <a:lnT>
                      <a:noFill/>
                    </a:lnT>
                    <a:lnB>
                      <a:noFill/>
                    </a:lnB>
                    <a:solidFill>
                      <a:srgbClr val="FFFF00"/>
                    </a:solidFill>
                  </a:tcPr>
                </a:tc>
                <a:tc>
                  <a:txBody>
                    <a:bodyPr/>
                    <a:lstStyle/>
                    <a:p>
                      <a:r>
                        <a:rPr lang="en-US" sz="1100" b="1" dirty="0"/>
                        <a:t>VIETNAM</a:t>
                      </a:r>
                      <a:endParaRPr lang="en-US" sz="1100" dirty="0"/>
                    </a:p>
                  </a:txBody>
                  <a:tcPr marL="11142" marR="11142" marT="11142" marB="11142" anchor="ctr">
                    <a:lnL>
                      <a:noFill/>
                    </a:lnL>
                    <a:lnR>
                      <a:noFill/>
                    </a:lnR>
                    <a:lnT>
                      <a:noFill/>
                    </a:lnT>
                    <a:lnB>
                      <a:noFill/>
                    </a:lnB>
                    <a:solidFill>
                      <a:srgbClr val="FFFF00"/>
                    </a:solidFill>
                  </a:tcPr>
                </a:tc>
              </a:tr>
              <a:tr h="268485">
                <a:tc>
                  <a:txBody>
                    <a:bodyPr/>
                    <a:lstStyle/>
                    <a:p>
                      <a:r>
                        <a:rPr lang="en-US" sz="1100"/>
                        <a:t>1st</a:t>
                      </a:r>
                    </a:p>
                  </a:txBody>
                  <a:tcPr marL="11142" marR="11142" marT="11142" marB="11142" anchor="ctr">
                    <a:lnL>
                      <a:noFill/>
                    </a:lnL>
                    <a:lnR>
                      <a:noFill/>
                    </a:lnR>
                    <a:lnT>
                      <a:noFill/>
                    </a:lnT>
                    <a:lnB>
                      <a:noFill/>
                    </a:lnB>
                  </a:tcPr>
                </a:tc>
                <a:tc>
                  <a:txBody>
                    <a:bodyPr/>
                    <a:lstStyle/>
                    <a:p>
                      <a:r>
                        <a:rPr lang="en-US" sz="1100"/>
                        <a:t>01FEB18</a:t>
                      </a:r>
                    </a:p>
                  </a:txBody>
                  <a:tcPr marL="11142" marR="11142" marT="11142" marB="11142" anchor="ctr">
                    <a:lnL>
                      <a:noFill/>
                    </a:lnL>
                    <a:lnR>
                      <a:noFill/>
                    </a:lnR>
                    <a:lnT>
                      <a:noFill/>
                    </a:lnT>
                    <a:lnB>
                      <a:noFill/>
                    </a:lnB>
                  </a:tcPr>
                </a:tc>
                <a:tc>
                  <a:txBody>
                    <a:bodyPr/>
                    <a:lstStyle/>
                    <a:p>
                      <a:r>
                        <a:rPr lang="en-US" sz="1100"/>
                        <a:t>22FEB17</a:t>
                      </a:r>
                    </a:p>
                  </a:txBody>
                  <a:tcPr marL="11142" marR="11142" marT="11142" marB="11142" anchor="ctr">
                    <a:lnL>
                      <a:noFill/>
                    </a:lnL>
                    <a:lnR>
                      <a:noFill/>
                    </a:lnR>
                    <a:lnT>
                      <a:noFill/>
                    </a:lnT>
                    <a:lnB>
                      <a:noFill/>
                    </a:lnB>
                  </a:tcPr>
                </a:tc>
                <a:tc>
                  <a:txBody>
                    <a:bodyPr/>
                    <a:lstStyle/>
                    <a:p>
                      <a:r>
                        <a:rPr lang="en-US" sz="1100"/>
                        <a:t>01FEB18</a:t>
                      </a:r>
                    </a:p>
                  </a:txBody>
                  <a:tcPr marL="11142" marR="11142" marT="11142" marB="11142" anchor="ctr">
                    <a:lnL>
                      <a:noFill/>
                    </a:lnL>
                    <a:lnR>
                      <a:noFill/>
                    </a:lnR>
                    <a:lnT>
                      <a:noFill/>
                    </a:lnT>
                    <a:lnB>
                      <a:noFill/>
                    </a:lnB>
                  </a:tcPr>
                </a:tc>
                <a:tc>
                  <a:txBody>
                    <a:bodyPr/>
                    <a:lstStyle/>
                    <a:p>
                      <a:r>
                        <a:rPr lang="en-US" sz="1100"/>
                        <a:t>22FEB17</a:t>
                      </a:r>
                    </a:p>
                  </a:txBody>
                  <a:tcPr marL="11142" marR="11142" marT="11142" marB="11142" anchor="ctr">
                    <a:lnL>
                      <a:noFill/>
                    </a:lnL>
                    <a:lnR>
                      <a:noFill/>
                    </a:lnR>
                    <a:lnT>
                      <a:noFill/>
                    </a:lnT>
                    <a:lnB>
                      <a:noFill/>
                    </a:lnB>
                  </a:tcPr>
                </a:tc>
                <a:tc>
                  <a:txBody>
                    <a:bodyPr/>
                    <a:lstStyle/>
                    <a:p>
                      <a:r>
                        <a:rPr lang="en-US" sz="1100"/>
                        <a:t>01FEB18</a:t>
                      </a:r>
                    </a:p>
                  </a:txBody>
                  <a:tcPr marL="11142" marR="11142" marT="11142" marB="11142" anchor="ctr">
                    <a:lnL>
                      <a:noFill/>
                    </a:lnL>
                    <a:lnR>
                      <a:noFill/>
                    </a:lnR>
                    <a:lnT>
                      <a:noFill/>
                    </a:lnT>
                    <a:lnB>
                      <a:noFill/>
                    </a:lnB>
                  </a:tcPr>
                </a:tc>
                <a:tc>
                  <a:txBody>
                    <a:bodyPr/>
                    <a:lstStyle/>
                    <a:p>
                      <a:r>
                        <a:rPr lang="en-US" sz="1100" dirty="0"/>
                        <a:t>01FEB18</a:t>
                      </a:r>
                    </a:p>
                  </a:txBody>
                  <a:tcPr marL="11142" marR="11142" marT="11142" marB="11142" anchor="ctr">
                    <a:lnL>
                      <a:noFill/>
                    </a:lnL>
                    <a:lnR>
                      <a:noFill/>
                    </a:lnR>
                    <a:lnT>
                      <a:noFill/>
                    </a:lnT>
                    <a:lnB>
                      <a:noFill/>
                    </a:lnB>
                  </a:tcPr>
                </a:tc>
                <a:tc>
                  <a:txBody>
                    <a:bodyPr/>
                    <a:lstStyle/>
                    <a:p>
                      <a:r>
                        <a:rPr lang="en-US" sz="1100"/>
                        <a:t>01FEB18</a:t>
                      </a:r>
                    </a:p>
                  </a:txBody>
                  <a:tcPr marL="11142" marR="11142" marT="11142" marB="11142" anchor="ctr">
                    <a:lnL>
                      <a:noFill/>
                    </a:lnL>
                    <a:lnR>
                      <a:noFill/>
                    </a:lnR>
                    <a:lnT>
                      <a:noFill/>
                    </a:lnT>
                    <a:lnB>
                      <a:noFill/>
                    </a:lnB>
                  </a:tcPr>
                </a:tc>
              </a:tr>
              <a:tr h="268485">
                <a:tc>
                  <a:txBody>
                    <a:bodyPr/>
                    <a:lstStyle/>
                    <a:p>
                      <a:r>
                        <a:rPr lang="en-US" sz="1100"/>
                        <a:t>2nd</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01APR16</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12APR09</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r>
              <a:tr h="268485">
                <a:tc>
                  <a:txBody>
                    <a:bodyPr/>
                    <a:lstStyle/>
                    <a:p>
                      <a:r>
                        <a:rPr lang="en-US" sz="1100"/>
                        <a:t>3rd</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01AUG15</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22JUN09</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01MAR18</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r>
              <a:tr h="505467">
                <a:tc>
                  <a:txBody>
                    <a:bodyPr/>
                    <a:lstStyle/>
                    <a:p>
                      <a:r>
                        <a:rPr lang="en-US" sz="1100"/>
                        <a:t>Other Workers</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22AUG07</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22JUN09</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01MAR18</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r>
              <a:tr h="268485">
                <a:tc>
                  <a:txBody>
                    <a:bodyPr/>
                    <a:lstStyle/>
                    <a:p>
                      <a:r>
                        <a:rPr lang="en-US" sz="1100" b="1" dirty="0">
                          <a:solidFill>
                            <a:schemeClr val="tx1"/>
                          </a:solidFill>
                        </a:rPr>
                        <a:t>4th</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C</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C</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08MAR16</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C</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01APR18</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C</a:t>
                      </a:r>
                    </a:p>
                  </a:txBody>
                  <a:tcPr marL="11142" marR="11142" marT="11142" marB="11142" anchor="ctr">
                    <a:lnL>
                      <a:noFill/>
                    </a:lnL>
                    <a:lnR>
                      <a:noFill/>
                    </a:lnR>
                    <a:lnT>
                      <a:noFill/>
                    </a:lnT>
                    <a:lnB>
                      <a:noFill/>
                    </a:lnB>
                    <a:solidFill>
                      <a:srgbClr val="FFFF00"/>
                    </a:solidFill>
                  </a:tcPr>
                </a:tc>
                <a:tc>
                  <a:txBody>
                    <a:bodyPr/>
                    <a:lstStyle/>
                    <a:p>
                      <a:r>
                        <a:rPr lang="en-US" sz="1100" b="1" dirty="0">
                          <a:solidFill>
                            <a:schemeClr val="tx1"/>
                          </a:solidFill>
                        </a:rPr>
                        <a:t>C</a:t>
                      </a:r>
                    </a:p>
                  </a:txBody>
                  <a:tcPr marL="11142" marR="11142" marT="11142" marB="11142" anchor="ctr">
                    <a:lnL>
                      <a:noFill/>
                    </a:lnL>
                    <a:lnR>
                      <a:noFill/>
                    </a:lnR>
                    <a:lnT>
                      <a:noFill/>
                    </a:lnT>
                    <a:lnB>
                      <a:noFill/>
                    </a:lnB>
                    <a:solidFill>
                      <a:srgbClr val="FFFF00"/>
                    </a:solidFill>
                  </a:tcPr>
                </a:tc>
              </a:tr>
              <a:tr h="742450">
                <a:tc>
                  <a:txBody>
                    <a:bodyPr/>
                    <a:lstStyle/>
                    <a:p>
                      <a:r>
                        <a:rPr lang="en-US" sz="1100"/>
                        <a:t>Certain Religious Workers</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08MAR16</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01APR18</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r>
              <a:tr h="979433">
                <a:tc>
                  <a:txBody>
                    <a:bodyPr/>
                    <a:lstStyle/>
                    <a:p>
                      <a:r>
                        <a:rPr lang="en-US" sz="1100"/>
                        <a:t>5th Non-Regional Center</a:t>
                      </a:r>
                      <a:br>
                        <a:rPr lang="en-US" sz="1100"/>
                      </a:br>
                      <a:r>
                        <a:rPr lang="en-US" sz="1100"/>
                        <a:t>(C5 and T5)</a:t>
                      </a:r>
                    </a:p>
                  </a:txBody>
                  <a:tcPr marL="11142" marR="11142" marT="11142" marB="11142" anchor="ctr">
                    <a:lnL>
                      <a:noFill/>
                    </a:lnL>
                    <a:lnR>
                      <a:noFill/>
                    </a:lnR>
                    <a:lnT>
                      <a:noFill/>
                    </a:lnT>
                    <a:lnB>
                      <a:noFill/>
                    </a:lnB>
                  </a:tcPr>
                </a:tc>
                <a:tc>
                  <a:txBody>
                    <a:bodyPr/>
                    <a:lstStyle/>
                    <a:p>
                      <a:r>
                        <a:rPr lang="en-US" sz="1100" dirty="0"/>
                        <a:t>C</a:t>
                      </a:r>
                    </a:p>
                  </a:txBody>
                  <a:tcPr marL="11142" marR="11142" marT="11142" marB="11142" anchor="ctr">
                    <a:lnL>
                      <a:noFill/>
                    </a:lnL>
                    <a:lnR>
                      <a:noFill/>
                    </a:lnR>
                    <a:lnT>
                      <a:noFill/>
                    </a:lnT>
                    <a:lnB>
                      <a:noFill/>
                    </a:lnB>
                  </a:tcPr>
                </a:tc>
                <a:tc>
                  <a:txBody>
                    <a:bodyPr/>
                    <a:lstStyle/>
                    <a:p>
                      <a:r>
                        <a:rPr lang="en-US" sz="1100"/>
                        <a:t>15SEP14</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22AUG16</a:t>
                      </a:r>
                    </a:p>
                  </a:txBody>
                  <a:tcPr marL="11142" marR="11142" marT="11142" marB="11142" anchor="ctr">
                    <a:lnL>
                      <a:noFill/>
                    </a:lnL>
                    <a:lnR>
                      <a:noFill/>
                    </a:lnR>
                    <a:lnT>
                      <a:noFill/>
                    </a:lnT>
                    <a:lnB>
                      <a:noFill/>
                    </a:lnB>
                  </a:tcPr>
                </a:tc>
              </a:tr>
              <a:tr h="742450">
                <a:tc>
                  <a:txBody>
                    <a:bodyPr/>
                    <a:lstStyle/>
                    <a:p>
                      <a:r>
                        <a:rPr lang="en-US" sz="1100"/>
                        <a:t>5th Regional Center</a:t>
                      </a:r>
                      <a:br>
                        <a:rPr lang="en-US" sz="1100"/>
                      </a:br>
                      <a:r>
                        <a:rPr lang="en-US" sz="1100"/>
                        <a:t>(I5 and R5)</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15SEP14</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a:t>C</a:t>
                      </a:r>
                    </a:p>
                  </a:txBody>
                  <a:tcPr marL="11142" marR="11142" marT="11142" marB="11142" anchor="ctr">
                    <a:lnL>
                      <a:noFill/>
                    </a:lnL>
                    <a:lnR>
                      <a:noFill/>
                    </a:lnR>
                    <a:lnT>
                      <a:noFill/>
                    </a:lnT>
                    <a:lnB>
                      <a:noFill/>
                    </a:lnB>
                  </a:tcPr>
                </a:tc>
                <a:tc>
                  <a:txBody>
                    <a:bodyPr/>
                    <a:lstStyle/>
                    <a:p>
                      <a:r>
                        <a:rPr lang="en-US" sz="1100" dirty="0"/>
                        <a:t>22AUG16</a:t>
                      </a:r>
                    </a:p>
                  </a:txBody>
                  <a:tcPr marL="11142" marR="11142" marT="11142" marB="11142" anchor="ctr">
                    <a:lnL>
                      <a:noFill/>
                    </a:lnL>
                    <a:lnR>
                      <a:noFill/>
                    </a:lnR>
                    <a:lnT>
                      <a:noFill/>
                    </a:lnT>
                    <a:lnB>
                      <a:noFill/>
                    </a:lnB>
                  </a:tcPr>
                </a:tc>
              </a:tr>
            </a:tbl>
          </a:graphicData>
        </a:graphic>
      </p:graphicFrame>
      <p:sp>
        <p:nvSpPr>
          <p:cNvPr id="3" name="TextBox 2"/>
          <p:cNvSpPr txBox="1"/>
          <p:nvPr/>
        </p:nvSpPr>
        <p:spPr>
          <a:xfrm>
            <a:off x="3110845" y="150829"/>
            <a:ext cx="5335571" cy="369332"/>
          </a:xfrm>
          <a:prstGeom prst="rect">
            <a:avLst/>
          </a:prstGeom>
          <a:noFill/>
        </p:spPr>
        <p:txBody>
          <a:bodyPr wrap="square" rtlCol="0">
            <a:spAutoFit/>
          </a:bodyPr>
          <a:lstStyle/>
          <a:p>
            <a:pPr algn="ctr"/>
            <a:r>
              <a:rPr lang="en-US" b="1" dirty="0" smtClean="0"/>
              <a:t>VISA BULLETIN FOR APRIL 2019</a:t>
            </a:r>
            <a:endParaRPr lang="en-US" b="1" dirty="0"/>
          </a:p>
        </p:txBody>
      </p:sp>
    </p:spTree>
    <p:extLst>
      <p:ext uri="{BB962C8B-B14F-4D97-AF65-F5344CB8AC3E}">
        <p14:creationId xmlns:p14="http://schemas.microsoft.com/office/powerpoint/2010/main" val="3565096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936" y="631561"/>
            <a:ext cx="10204704" cy="5632311"/>
          </a:xfrm>
          <a:prstGeom prst="rect">
            <a:avLst/>
          </a:prstGeom>
        </p:spPr>
        <p:txBody>
          <a:bodyPr wrap="square">
            <a:spAutoFit/>
          </a:bodyPr>
          <a:lstStyle/>
          <a:p>
            <a:pPr marL="742950" marR="0" lvl="1" indent="-285750" algn="just">
              <a:spcBef>
                <a:spcPts val="0"/>
              </a:spcBef>
              <a:spcAft>
                <a:spcPts val="0"/>
              </a:spcAft>
              <a:buFont typeface="+mj-lt"/>
              <a:buAutoNum type="alphaLcPeriod"/>
            </a:pPr>
            <a:r>
              <a:rPr lang="en-US"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After the complete packet is submitted, USCIS will send an appointment notice for the biometric fingerprints for any child age 14 or above. </a:t>
            </a:r>
            <a:endParaRPr lang="en-US" sz="2400" dirty="0">
              <a:solidFill>
                <a:srgbClr val="000000"/>
              </a:solidFill>
              <a:latin typeface="Book Antiqua" panose="02040602050305030304" pitchFamily="18" charset="0"/>
              <a:ea typeface="Calibri" panose="020F0502020204030204" pitchFamily="34" charset="0"/>
            </a:endParaRPr>
          </a:p>
          <a:p>
            <a:pPr marL="742950" marR="0" lvl="1" indent="-285750" algn="just">
              <a:spcBef>
                <a:spcPts val="0"/>
              </a:spcBef>
              <a:spcAft>
                <a:spcPts val="0"/>
              </a:spcAft>
              <a:buFont typeface="+mj-lt"/>
              <a:buAutoNum type="alphaLcPeriod"/>
            </a:pPr>
            <a:r>
              <a:rPr lang="en-US"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Once the fingerprints are taken and the criminal background check 	is completed, the last step in the process is an interview at the 	district USCIS office. </a:t>
            </a:r>
          </a:p>
          <a:p>
            <a:pPr marL="742950" marR="0" lvl="1" indent="-285750" algn="just">
              <a:spcBef>
                <a:spcPts val="0"/>
              </a:spcBef>
              <a:spcAft>
                <a:spcPts val="0"/>
              </a:spcAft>
              <a:buFont typeface="+mj-lt"/>
              <a:buAutoNum type="alphaLcPeriod"/>
            </a:pPr>
            <a:r>
              <a:rPr lang="en-US" sz="2400" smtClean="0">
                <a:solidFill>
                  <a:srgbClr val="000000"/>
                </a:solidFill>
                <a:latin typeface="Book Antiqua" panose="02040602050305030304" pitchFamily="18" charset="0"/>
                <a:ea typeface="Calibri" panose="020F0502020204030204" pitchFamily="34" charset="0"/>
                <a:cs typeface="Times New Roman" panose="02020603050405020304" pitchFamily="18" charset="0"/>
              </a:rPr>
              <a:t>Interview can </a:t>
            </a:r>
            <a:r>
              <a:rPr lang="en-US"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be waived if child under age 14 or when the adjudicating officer deems it necessary. If an interview is held, a letter approving permanent resident status is often generated at the interview and the actual permanent resident card ("green card") is mailed later. </a:t>
            </a:r>
          </a:p>
          <a:p>
            <a:pPr marL="742950" marR="0" lvl="1" indent="-285750" algn="just">
              <a:spcBef>
                <a:spcPts val="0"/>
              </a:spcBef>
              <a:spcAft>
                <a:spcPts val="0"/>
              </a:spcAft>
              <a:buFont typeface="+mj-lt"/>
              <a:buAutoNum type="alphaLcPeriod"/>
            </a:pPr>
            <a:r>
              <a:rPr lang="en-US"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Request for Evidence (RFE) can be issued if USCIS needs more information.</a:t>
            </a:r>
            <a:endParaRPr lang="en-US" sz="2400" dirty="0">
              <a:solidFill>
                <a:srgbClr val="000000"/>
              </a:solidFill>
              <a:latin typeface="Book Antiqua" panose="02040602050305030304" pitchFamily="18" charset="0"/>
              <a:ea typeface="Calibri" panose="020F0502020204030204" pitchFamily="34" charset="0"/>
            </a:endParaRPr>
          </a:p>
          <a:p>
            <a:pPr marL="742950" marR="0" lvl="1" indent="-285750" algn="just">
              <a:spcBef>
                <a:spcPts val="0"/>
              </a:spcBef>
              <a:spcAft>
                <a:spcPts val="0"/>
              </a:spcAft>
              <a:buFont typeface="+mj-lt"/>
              <a:buAutoNum type="alphaLcPeriod"/>
            </a:pPr>
            <a:r>
              <a:rPr lang="en-US"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If SIJS is denied, an appeal can be filed with the Board of 	Immigration Appeals.</a:t>
            </a:r>
            <a:endParaRPr lang="en-US" sz="2400" dirty="0">
              <a:solidFill>
                <a:srgbClr val="000000"/>
              </a:solidFill>
              <a:latin typeface="Book Antiqua" panose="02040602050305030304" pitchFamily="18" charset="0"/>
              <a:ea typeface="Calibri" panose="020F0502020204030204" pitchFamily="34" charset="0"/>
            </a:endParaRPr>
          </a:p>
        </p:txBody>
      </p:sp>
    </p:spTree>
    <p:extLst>
      <p:ext uri="{BB962C8B-B14F-4D97-AF65-F5344CB8AC3E}">
        <p14:creationId xmlns:p14="http://schemas.microsoft.com/office/powerpoint/2010/main" val="3758471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cases does the UCCJEA apply to? </a:t>
            </a:r>
            <a:endParaRPr lang="en-US" dirty="0"/>
          </a:p>
        </p:txBody>
      </p:sp>
      <p:sp>
        <p:nvSpPr>
          <p:cNvPr id="3" name="Content Placeholder 2"/>
          <p:cNvSpPr>
            <a:spLocks noGrp="1"/>
          </p:cNvSpPr>
          <p:nvPr>
            <p:ph idx="1"/>
          </p:nvPr>
        </p:nvSpPr>
        <p:spPr/>
        <p:txBody>
          <a:bodyPr/>
          <a:lstStyle/>
          <a:p>
            <a:r>
              <a:rPr lang="en-US" dirty="0" smtClean="0"/>
              <a:t>Cases </a:t>
            </a:r>
            <a:r>
              <a:rPr lang="en-US" dirty="0" smtClean="0"/>
              <a:t>resulting in a</a:t>
            </a:r>
            <a:r>
              <a:rPr lang="en-US" dirty="0" smtClean="0"/>
              <a:t> “child custody determination”</a:t>
            </a:r>
          </a:p>
          <a:p>
            <a:pPr lvl="1"/>
            <a:r>
              <a:rPr lang="en-US" dirty="0" smtClean="0"/>
              <a:t>TFC § 152.102(3) defines “child custody determination” as “a judgment, decree, or other order of a court providing for legal custody, physical custody, or visitation with respect to a child.”</a:t>
            </a:r>
          </a:p>
          <a:p>
            <a:pPr lvl="1"/>
            <a:endParaRPr lang="en-US" dirty="0"/>
          </a:p>
          <a:p>
            <a:r>
              <a:rPr lang="en-US" dirty="0" smtClean="0"/>
              <a:t>The jurisdictional rules apply to all “child custody proceedings”</a:t>
            </a:r>
          </a:p>
          <a:p>
            <a:pPr lvl="1"/>
            <a:r>
              <a:rPr lang="en-US" dirty="0" smtClean="0"/>
              <a:t>TFC § 152.102(4) defines a “child custody proceeding”</a:t>
            </a:r>
          </a:p>
          <a:p>
            <a:pPr lvl="1"/>
            <a:r>
              <a:rPr lang="en-US" dirty="0" smtClean="0"/>
              <a:t>The definition includes cases involving abuse, neglect, and the termination of parental rights</a:t>
            </a:r>
          </a:p>
        </p:txBody>
      </p:sp>
    </p:spTree>
    <p:extLst>
      <p:ext uri="{BB962C8B-B14F-4D97-AF65-F5344CB8AC3E}">
        <p14:creationId xmlns:p14="http://schemas.microsoft.com/office/powerpoint/2010/main" val="39159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to make an initial </a:t>
            </a:r>
            <a:r>
              <a:rPr lang="en-US" dirty="0"/>
              <a:t>c</a:t>
            </a:r>
            <a:r>
              <a:rPr lang="en-US" dirty="0" smtClean="0"/>
              <a:t>hild </a:t>
            </a:r>
            <a:r>
              <a:rPr lang="en-US" dirty="0"/>
              <a:t>c</a:t>
            </a:r>
            <a:r>
              <a:rPr lang="en-US" dirty="0" smtClean="0"/>
              <a:t>ustody </a:t>
            </a:r>
            <a:r>
              <a:rPr lang="en-US" dirty="0"/>
              <a:t>d</a:t>
            </a:r>
            <a:r>
              <a:rPr lang="en-US" dirty="0" smtClean="0"/>
              <a:t>eterminations</a:t>
            </a:r>
            <a:endParaRPr lang="en-US" dirty="0"/>
          </a:p>
        </p:txBody>
      </p:sp>
      <p:sp>
        <p:nvSpPr>
          <p:cNvPr id="3" name="Content Placeholder 2"/>
          <p:cNvSpPr>
            <a:spLocks noGrp="1"/>
          </p:cNvSpPr>
          <p:nvPr>
            <p:ph idx="1"/>
          </p:nvPr>
        </p:nvSpPr>
        <p:spPr/>
        <p:txBody>
          <a:bodyPr>
            <a:normAutofit/>
          </a:bodyPr>
          <a:lstStyle/>
          <a:p>
            <a:r>
              <a:rPr lang="en-US" dirty="0" smtClean="0"/>
              <a:t>TFC § 152.201(a)(1)-(4) establishes when a Texas court can make an initial child custody determination</a:t>
            </a:r>
          </a:p>
          <a:p>
            <a:pPr lvl="1"/>
            <a:r>
              <a:rPr lang="en-US" dirty="0" smtClean="0"/>
              <a:t>TFC § 152.201(a)(1): Home State</a:t>
            </a:r>
          </a:p>
          <a:p>
            <a:pPr lvl="1"/>
            <a:endParaRPr lang="en-US" dirty="0"/>
          </a:p>
          <a:p>
            <a:pPr lvl="1"/>
            <a:r>
              <a:rPr lang="en-US" dirty="0" smtClean="0"/>
              <a:t>TFC § 152.201(a)(2): Significant Connection</a:t>
            </a:r>
          </a:p>
          <a:p>
            <a:pPr lvl="1"/>
            <a:endParaRPr lang="en-US" dirty="0"/>
          </a:p>
          <a:p>
            <a:pPr lvl="1"/>
            <a:r>
              <a:rPr lang="en-US" dirty="0" smtClean="0"/>
              <a:t>TFC § 152.201(a)(3): More Appropriate Forum</a:t>
            </a:r>
          </a:p>
          <a:p>
            <a:pPr lvl="1"/>
            <a:endParaRPr lang="en-US" dirty="0"/>
          </a:p>
          <a:p>
            <a:pPr lvl="1"/>
            <a:r>
              <a:rPr lang="en-US" dirty="0" smtClean="0"/>
              <a:t>TFC § 152.201(a)(4): No Other Court</a:t>
            </a:r>
          </a:p>
        </p:txBody>
      </p:sp>
    </p:spTree>
    <p:extLst>
      <p:ext uri="{BB962C8B-B14F-4D97-AF65-F5344CB8AC3E}">
        <p14:creationId xmlns:p14="http://schemas.microsoft.com/office/powerpoint/2010/main" val="399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Jurisdiction to modify a child custody </a:t>
            </a:r>
            <a:r>
              <a:rPr lang="en-US" dirty="0" smtClean="0"/>
              <a:t>determination from another state </a:t>
            </a:r>
            <a:r>
              <a:rPr lang="en-US" dirty="0"/>
              <a:t>– TFC § 152.203</a:t>
            </a:r>
          </a:p>
        </p:txBody>
      </p:sp>
      <p:sp>
        <p:nvSpPr>
          <p:cNvPr id="3" name="Content Placeholder 2"/>
          <p:cNvSpPr>
            <a:spLocks noGrp="1"/>
          </p:cNvSpPr>
          <p:nvPr>
            <p:ph idx="1"/>
          </p:nvPr>
        </p:nvSpPr>
        <p:spPr/>
        <p:txBody>
          <a:bodyPr>
            <a:normAutofit fontScale="92500"/>
          </a:bodyPr>
          <a:lstStyle/>
          <a:p>
            <a:r>
              <a:rPr lang="en-US" dirty="0" smtClean="0"/>
              <a:t>Two Part Analysis</a:t>
            </a:r>
          </a:p>
          <a:p>
            <a:pPr lvl="1"/>
            <a:r>
              <a:rPr lang="en-US" dirty="0" smtClean="0"/>
              <a:t>Part 1: the Texas court has jurisdiction to make an initial child custody determination under…</a:t>
            </a:r>
          </a:p>
          <a:p>
            <a:pPr lvl="2"/>
            <a:r>
              <a:rPr lang="en-US" dirty="0" smtClean="0"/>
              <a:t>Sec. 152.201(a)(1) – Home State; OR</a:t>
            </a:r>
          </a:p>
          <a:p>
            <a:pPr lvl="2"/>
            <a:r>
              <a:rPr lang="en-US" dirty="0" smtClean="0"/>
              <a:t>Sec. 152.201(a)(2) – Significant Connection</a:t>
            </a:r>
          </a:p>
          <a:p>
            <a:pPr marL="548640" lvl="2" indent="0">
              <a:buNone/>
            </a:pPr>
            <a:endParaRPr lang="en-US" dirty="0"/>
          </a:p>
          <a:p>
            <a:pPr marL="320040" lvl="1" indent="0">
              <a:buNone/>
            </a:pPr>
            <a:r>
              <a:rPr lang="en-US" dirty="0" smtClean="0"/>
              <a:t>AND</a:t>
            </a:r>
          </a:p>
          <a:p>
            <a:pPr marL="320040" lvl="1" indent="0">
              <a:buNone/>
            </a:pPr>
            <a:endParaRPr lang="en-US" dirty="0"/>
          </a:p>
          <a:p>
            <a:pPr marL="662940" lvl="1" indent="-342900"/>
            <a:r>
              <a:rPr lang="en-US" dirty="0" smtClean="0"/>
              <a:t>Part 2: one of the following…</a:t>
            </a:r>
          </a:p>
          <a:p>
            <a:pPr marL="891540" lvl="2" indent="-342900"/>
            <a:r>
              <a:rPr lang="en-US" dirty="0" smtClean="0"/>
              <a:t>The </a:t>
            </a:r>
            <a:r>
              <a:rPr lang="en-US" dirty="0" smtClean="0">
                <a:solidFill>
                  <a:srgbClr val="FFFF00"/>
                </a:solidFill>
              </a:rPr>
              <a:t>court of the other state </a:t>
            </a:r>
            <a:r>
              <a:rPr lang="en-US" dirty="0" smtClean="0"/>
              <a:t>determines it no longer has exclusive, continuing jurisdiction;</a:t>
            </a:r>
          </a:p>
          <a:p>
            <a:pPr marL="891540" lvl="2" indent="-342900"/>
            <a:r>
              <a:rPr lang="en-US" dirty="0" smtClean="0"/>
              <a:t>The </a:t>
            </a:r>
            <a:r>
              <a:rPr lang="en-US" dirty="0" smtClean="0">
                <a:solidFill>
                  <a:srgbClr val="FFFF00"/>
                </a:solidFill>
              </a:rPr>
              <a:t>court or the other state </a:t>
            </a:r>
            <a:r>
              <a:rPr lang="en-US" dirty="0" smtClean="0"/>
              <a:t>determines Texas would be a more convenient forum; OR</a:t>
            </a:r>
          </a:p>
          <a:p>
            <a:pPr marL="891540" lvl="2" indent="-342900"/>
            <a:r>
              <a:rPr lang="en-US" dirty="0" smtClean="0"/>
              <a:t>The </a:t>
            </a:r>
            <a:r>
              <a:rPr lang="en-US" dirty="0" smtClean="0">
                <a:solidFill>
                  <a:srgbClr val="FFFF00"/>
                </a:solidFill>
              </a:rPr>
              <a:t>Texas court or the court of the other state </a:t>
            </a:r>
            <a:r>
              <a:rPr lang="en-US" dirty="0" smtClean="0"/>
              <a:t>determines the child, the child’s parents, and any person acting as a parent does not presently reside in the other state. </a:t>
            </a:r>
            <a:endParaRPr lang="en-US" dirty="0"/>
          </a:p>
        </p:txBody>
      </p:sp>
    </p:spTree>
    <p:extLst>
      <p:ext uri="{BB962C8B-B14F-4D97-AF65-F5344CB8AC3E}">
        <p14:creationId xmlns:p14="http://schemas.microsoft.com/office/powerpoint/2010/main" val="22072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Emergency Jurisdiction – </a:t>
            </a:r>
            <a:br>
              <a:rPr lang="en-US" dirty="0" smtClean="0"/>
            </a:br>
            <a:r>
              <a:rPr lang="en-US" dirty="0" smtClean="0"/>
              <a:t>TFC § 152.204</a:t>
            </a:r>
            <a:endParaRPr lang="en-US" dirty="0"/>
          </a:p>
        </p:txBody>
      </p:sp>
      <p:sp>
        <p:nvSpPr>
          <p:cNvPr id="3" name="Content Placeholder 2"/>
          <p:cNvSpPr>
            <a:spLocks noGrp="1"/>
          </p:cNvSpPr>
          <p:nvPr>
            <p:ph idx="1"/>
          </p:nvPr>
        </p:nvSpPr>
        <p:spPr/>
        <p:txBody>
          <a:bodyPr>
            <a:normAutofit lnSpcReduction="10000"/>
          </a:bodyPr>
          <a:lstStyle/>
          <a:p>
            <a:r>
              <a:rPr lang="en-US" dirty="0" smtClean="0"/>
              <a:t>A Texas court may exercise temporary emergency jurisdiction if the child is in Texas and the child was abandoned or “it is necessary in an emergency to protect the child…”</a:t>
            </a:r>
          </a:p>
          <a:p>
            <a:pPr marL="274320" lvl="1" indent="0">
              <a:buNone/>
            </a:pPr>
            <a:endParaRPr lang="en-US" dirty="0" smtClean="0"/>
          </a:p>
          <a:p>
            <a:pPr lvl="1"/>
            <a:r>
              <a:rPr lang="en-US" dirty="0" smtClean="0"/>
              <a:t>“The </a:t>
            </a:r>
            <a:r>
              <a:rPr lang="en-US" dirty="0"/>
              <a:t>temporary order shall remain in effect only until proper steps are taken in the original forum state to adequately protect the children or until the specified period expires</a:t>
            </a:r>
            <a:r>
              <a:rPr lang="en-US" dirty="0" smtClean="0"/>
              <a:t>.” </a:t>
            </a:r>
            <a:r>
              <a:rPr lang="en-US" i="1" dirty="0"/>
              <a:t>Saavedra v. Schmidt</a:t>
            </a:r>
            <a:r>
              <a:rPr lang="en-US" dirty="0"/>
              <a:t>, 96 S.W.3d 533, </a:t>
            </a:r>
            <a:r>
              <a:rPr lang="en-US" dirty="0" smtClean="0"/>
              <a:t>545 (</a:t>
            </a:r>
            <a:r>
              <a:rPr lang="en-US" dirty="0" err="1" smtClean="0"/>
              <a:t>Tex.App</a:t>
            </a:r>
            <a:r>
              <a:rPr lang="en-US" dirty="0"/>
              <a:t>. – Austin 2002, no pet</a:t>
            </a:r>
            <a:r>
              <a:rPr lang="en-US" dirty="0" smtClean="0"/>
              <a:t>.), (citing TFC § 152.204(c) and </a:t>
            </a:r>
            <a:r>
              <a:rPr lang="en-US" i="1" dirty="0" smtClean="0"/>
              <a:t>Garza v. Harney</a:t>
            </a:r>
            <a:r>
              <a:rPr lang="en-US" dirty="0" smtClean="0"/>
              <a:t>, 726 S.W.2d 198, 203 (</a:t>
            </a:r>
            <a:r>
              <a:rPr lang="en-US" dirty="0" err="1" smtClean="0"/>
              <a:t>Tex.App</a:t>
            </a:r>
            <a:r>
              <a:rPr lang="en-US" dirty="0" smtClean="0"/>
              <a:t>. – Amarillo 1987, orig. proceeding).</a:t>
            </a:r>
            <a:endParaRPr lang="en-US" dirty="0"/>
          </a:p>
          <a:p>
            <a:pPr lvl="1"/>
            <a:r>
              <a:rPr lang="en-US" dirty="0" smtClean="0"/>
              <a:t>“Once </a:t>
            </a:r>
            <a:r>
              <a:rPr lang="en-US" dirty="0"/>
              <a:t>a court assumes temporary emergency jurisdiction, it has a duty to communicate with the other state that has asserted custody jurisdiction and to retain a record of those communications</a:t>
            </a:r>
            <a:r>
              <a:rPr lang="en-US" dirty="0" smtClean="0"/>
              <a:t>.” </a:t>
            </a:r>
            <a:r>
              <a:rPr lang="en-US" i="1" dirty="0" smtClean="0"/>
              <a:t>Id.</a:t>
            </a:r>
            <a:r>
              <a:rPr lang="en-US" dirty="0" smtClean="0"/>
              <a:t> (citing TFC §§ 152.110(f), .204(d)).</a:t>
            </a:r>
            <a:endParaRPr lang="en-US" dirty="0"/>
          </a:p>
          <a:p>
            <a:pPr lvl="1"/>
            <a:r>
              <a:rPr lang="en-US" dirty="0" smtClean="0"/>
              <a:t>“A court’s exercise of temporary emergency jurisdiction is temporary </a:t>
            </a:r>
            <a:r>
              <a:rPr lang="en-US" dirty="0"/>
              <a:t>in nature and may not be used as a vehicle to attain modification jurisdiction for an ongoing, indefinite period of time</a:t>
            </a:r>
            <a:r>
              <a:rPr lang="en-US" dirty="0" smtClean="0"/>
              <a:t>.” </a:t>
            </a:r>
            <a:r>
              <a:rPr lang="en-US" i="1" dirty="0" smtClean="0"/>
              <a:t>Id. </a:t>
            </a:r>
            <a:r>
              <a:rPr lang="en-US" dirty="0" smtClean="0"/>
              <a:t>at 549.</a:t>
            </a:r>
            <a:endParaRPr lang="en-US" dirty="0"/>
          </a:p>
          <a:p>
            <a:pPr lvl="1"/>
            <a:endParaRPr lang="en-US" dirty="0" smtClean="0"/>
          </a:p>
        </p:txBody>
      </p:sp>
    </p:spTree>
    <p:extLst>
      <p:ext uri="{BB962C8B-B14F-4D97-AF65-F5344CB8AC3E}">
        <p14:creationId xmlns:p14="http://schemas.microsoft.com/office/powerpoint/2010/main" val="27436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4941" y="0"/>
            <a:ext cx="3989135" cy="2991851"/>
          </a:xfrm>
          <a:prstGeom prst="rect">
            <a:avLst/>
          </a:prstGeom>
        </p:spPr>
      </p:pic>
      <p:sp>
        <p:nvSpPr>
          <p:cNvPr id="2" name="Title 1"/>
          <p:cNvSpPr>
            <a:spLocks noGrp="1"/>
          </p:cNvSpPr>
          <p:nvPr>
            <p:ph type="title"/>
          </p:nvPr>
        </p:nvSpPr>
        <p:spPr>
          <a:xfrm>
            <a:off x="923999" y="2991851"/>
            <a:ext cx="10402091" cy="2306781"/>
          </a:xfrm>
        </p:spPr>
        <p:txBody>
          <a:bodyPr>
            <a:normAutofit/>
          </a:bodyPr>
          <a:lstStyle/>
          <a:p>
            <a:pPr algn="ctr"/>
            <a:r>
              <a:rPr lang="en-US" dirty="0" smtClean="0"/>
              <a:t/>
            </a:r>
            <a:br>
              <a:rPr lang="en-US" dirty="0" smtClean="0"/>
            </a:br>
            <a:r>
              <a:rPr lang="en-US" sz="4400" dirty="0"/>
              <a:t>Negotiating the complexity of the ICPC</a:t>
            </a:r>
          </a:p>
        </p:txBody>
      </p:sp>
    </p:spTree>
    <p:extLst>
      <p:ext uri="{BB962C8B-B14F-4D97-AF65-F5344CB8AC3E}">
        <p14:creationId xmlns:p14="http://schemas.microsoft.com/office/powerpoint/2010/main" val="392102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5371" y="2481178"/>
            <a:ext cx="9905998" cy="1252621"/>
          </a:xfrm>
        </p:spPr>
        <p:txBody>
          <a:bodyPr>
            <a:normAutofit fontScale="90000"/>
          </a:bodyPr>
          <a:lstStyle/>
          <a:p>
            <a:r>
              <a:rPr lang="en-US" sz="5300" dirty="0" smtClean="0"/>
              <a:t/>
            </a:r>
            <a:br>
              <a:rPr lang="en-US" sz="5300" dirty="0" smtClean="0"/>
            </a:br>
            <a:r>
              <a:rPr lang="en-US" sz="5300" dirty="0"/>
              <a:t/>
            </a:r>
            <a:br>
              <a:rPr lang="en-US" sz="5300" dirty="0"/>
            </a:br>
            <a:r>
              <a:rPr lang="en-US" sz="5300" dirty="0" smtClean="0"/>
              <a:t/>
            </a:r>
            <a:br>
              <a:rPr lang="en-US" sz="5300" dirty="0" smtClean="0"/>
            </a:br>
            <a:r>
              <a:rPr lang="en-US" sz="5300" dirty="0" smtClean="0"/>
              <a:t>The Basics</a:t>
            </a: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t>
            </a:r>
            <a:r>
              <a:rPr lang="en-US" sz="2400" dirty="0" smtClean="0"/>
              <a:t>adopted by all 50 states, District of Columbia, and the U.S. 	Virgin Islands.</a:t>
            </a:r>
            <a:br>
              <a:rPr lang="en-US" sz="2400" dirty="0" smtClean="0"/>
            </a:br>
            <a:r>
              <a:rPr lang="en-US" sz="2400" dirty="0"/>
              <a:t/>
            </a:r>
            <a:br>
              <a:rPr lang="en-US" sz="2400" dirty="0"/>
            </a:br>
            <a:r>
              <a:rPr lang="en-US" sz="2400" dirty="0" smtClean="0"/>
              <a:t>-	Governs placement of children from one state into 	another.</a:t>
            </a:r>
            <a:br>
              <a:rPr lang="en-US" sz="2400" dirty="0" smtClean="0"/>
            </a:br>
            <a:r>
              <a:rPr lang="en-US" sz="2400" dirty="0"/>
              <a:t/>
            </a:r>
            <a:br>
              <a:rPr lang="en-US" sz="2400" dirty="0"/>
            </a:br>
            <a:r>
              <a:rPr lang="en-US" sz="2400" dirty="0" smtClean="0"/>
              <a:t>-	Primary purpose to ensure caregivers/placements are safe 	and suitable</a:t>
            </a:r>
            <a:r>
              <a:rPr lang="en-US" sz="2400" dirty="0"/>
              <a:t> </a:t>
            </a:r>
            <a:r>
              <a:rPr lang="en-US" sz="2400" dirty="0" smtClean="0"/>
              <a:t>in a uniform manner </a:t>
            </a:r>
            <a:r>
              <a:rPr lang="en-US" sz="2400" u="sng" dirty="0" smtClean="0"/>
              <a:t>and</a:t>
            </a:r>
            <a:r>
              <a:rPr lang="en-US" sz="2400" dirty="0" smtClean="0"/>
              <a:t> assess who retains 	legal and financial responsibility for children</a:t>
            </a:r>
            <a:br>
              <a:rPr lang="en-US" sz="2400" dirty="0" smtClean="0"/>
            </a:br>
            <a:r>
              <a:rPr lang="en-US" sz="2400" dirty="0" smtClean="0"/>
              <a:t/>
            </a:r>
            <a:br>
              <a:rPr lang="en-US" sz="2400" dirty="0" smtClean="0"/>
            </a:br>
            <a:r>
              <a:rPr lang="en-US" dirty="0" smtClean="0"/>
              <a:t/>
            </a:r>
            <a:br>
              <a:rPr lang="en-US" dirty="0" smtClean="0"/>
            </a:br>
            <a:r>
              <a:rPr lang="en-US" dirty="0"/>
              <a:t/>
            </a:r>
            <a:br>
              <a:rPr lang="en-US" dirty="0"/>
            </a:br>
            <a:endParaRPr lang="en-US" dirty="0"/>
          </a:p>
        </p:txBody>
      </p:sp>
      <p:pic>
        <p:nvPicPr>
          <p:cNvPr id="7" name="Content Placeholder 6"/>
          <p:cNvPicPr>
            <a:picLocks noGrp="1" noChangeAspect="1"/>
          </p:cNvPicPr>
          <p:nvPr>
            <p:ph idx="1"/>
          </p:nvPr>
        </p:nvPicPr>
        <p:blipFill>
          <a:blip r:embed="rId2"/>
          <a:stretch>
            <a:fillRect/>
          </a:stretch>
        </p:blipFill>
        <p:spPr>
          <a:xfrm>
            <a:off x="8780379" y="0"/>
            <a:ext cx="3411621" cy="2238427"/>
          </a:xfrm>
          <a:prstGeom prst="rect">
            <a:avLst/>
          </a:prstGeom>
        </p:spPr>
      </p:pic>
    </p:spTree>
    <p:extLst>
      <p:ext uri="{BB962C8B-B14F-4D97-AF65-F5344CB8AC3E}">
        <p14:creationId xmlns:p14="http://schemas.microsoft.com/office/powerpoint/2010/main" val="42023151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6358</TotalTime>
  <Words>3568</Words>
  <Application>Microsoft Office PowerPoint</Application>
  <PresentationFormat>Widescreen</PresentationFormat>
  <Paragraphs>338</Paragraphs>
  <Slides>33</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Arial</vt:lpstr>
      <vt:lpstr>Book Antiqua</vt:lpstr>
      <vt:lpstr>Calibri</vt:lpstr>
      <vt:lpstr>Calibri Light</vt:lpstr>
      <vt:lpstr>Century Gothic</vt:lpstr>
      <vt:lpstr>Consolas</vt:lpstr>
      <vt:lpstr>Corbel</vt:lpstr>
      <vt:lpstr>Rockwell</vt:lpstr>
      <vt:lpstr>Rockwell Condensed</vt:lpstr>
      <vt:lpstr>Times New Roman</vt:lpstr>
      <vt:lpstr>Wingdings</vt:lpstr>
      <vt:lpstr>Mesh</vt:lpstr>
      <vt:lpstr>Office Theme</vt:lpstr>
      <vt:lpstr>Wood Type</vt:lpstr>
      <vt:lpstr>Chalkboard 16x9</vt:lpstr>
      <vt:lpstr>The Uniform Child Custody Jurisdiction and Enforcement Act (UCCJEA): A Primer</vt:lpstr>
      <vt:lpstr>Brief History</vt:lpstr>
      <vt:lpstr>Brief History</vt:lpstr>
      <vt:lpstr>What cases does the UCCJEA apply to? </vt:lpstr>
      <vt:lpstr>Jurisdiction to make an initial child custody determinations</vt:lpstr>
      <vt:lpstr>Jurisdiction to modify a child custody determination from another state – TFC § 152.203</vt:lpstr>
      <vt:lpstr>Temporary Emergency Jurisdiction –  TFC § 152.204</vt:lpstr>
      <vt:lpstr> Negotiating the complexity of the ICPC</vt:lpstr>
      <vt:lpstr>   The Basics    - adopted by all 50 states, District of Columbia, and the U.S.  Virgin Islands.  - Governs placement of children from one state into  another.  - Primary purpose to ensure caregivers/placements are safe  and suitable in a uniform manner and assess who retains  legal and financial responsibility for children    </vt:lpstr>
      <vt:lpstr>ICPC Applicability</vt:lpstr>
      <vt:lpstr>Placements with Non-Custodial parent: Article III</vt:lpstr>
      <vt:lpstr>Placements with Non-Custodial parent:  Regulation No. 3</vt:lpstr>
      <vt:lpstr>IN the Interest of C.R.-A.A, 521 S.W.3d 893 </vt:lpstr>
      <vt:lpstr>Placements with Non-Custodial parent: in practice</vt:lpstr>
      <vt:lpstr>Indian Child Welfare Act</vt:lpstr>
      <vt:lpstr>Overview</vt:lpstr>
      <vt:lpstr>Historical Context</vt:lpstr>
      <vt:lpstr>Notice</vt:lpstr>
      <vt:lpstr>Active Efforts</vt:lpstr>
      <vt:lpstr>Placement Preferences</vt:lpstr>
      <vt:lpstr>Increased Burden of Proof</vt:lpstr>
      <vt:lpstr>Current litigation Brackeen v. Zinke</vt:lpstr>
      <vt:lpstr>Links and References</vt:lpstr>
      <vt:lpstr>Special Immigrant juvenile status</vt:lpstr>
      <vt:lpstr>What is special immigrant juvenile status?</vt:lpstr>
      <vt:lpstr>Step one: SIJS Order by state family court</vt:lpstr>
      <vt:lpstr>Court findings</vt:lpstr>
      <vt:lpstr>PowerPoint Presentation</vt:lpstr>
      <vt:lpstr>Important factors to consider</vt:lpstr>
      <vt:lpstr>PowerPoint Presentation</vt:lpstr>
      <vt:lpstr>Step two: uscis process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Arriaga,Dennis (DFPS)</dc:creator>
  <cp:lastModifiedBy>Mikeska,William (DFPS)</cp:lastModifiedBy>
  <cp:revision>28</cp:revision>
  <dcterms:created xsi:type="dcterms:W3CDTF">2019-03-28T13:36:18Z</dcterms:created>
  <dcterms:modified xsi:type="dcterms:W3CDTF">2019-04-05T21:45:33Z</dcterms:modified>
</cp:coreProperties>
</file>