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72" r:id="rId15"/>
    <p:sldId id="273" r:id="rId16"/>
    <p:sldId id="274" r:id="rId17"/>
    <p:sldId id="275"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013" autoAdjust="0"/>
    <p:restoredTop sz="94660" autoAdjust="0"/>
  </p:normalViewPr>
  <p:slideViewPr>
    <p:cSldViewPr snapToGrid="0">
      <p:cViewPr varScale="1">
        <p:scale>
          <a:sx n="63" d="100"/>
          <a:sy n="63" d="100"/>
        </p:scale>
        <p:origin x="-114" y="-324"/>
      </p:cViewPr>
      <p:guideLst>
        <p:guide orient="horz" pos="2160"/>
        <p:guide pos="3840"/>
      </p:guideLst>
    </p:cSldViewPr>
  </p:slideViewPr>
  <p:outlineViewPr>
    <p:cViewPr>
      <p:scale>
        <a:sx n="33" d="100"/>
        <a:sy n="33" d="100"/>
      </p:scale>
      <p:origin x="48" y="777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E208CDF-9FD0-423A-92AF-3D493F6D2AB2}" type="datetimeFigureOut">
              <a:rPr lang="en-US" smtClean="0"/>
              <a:pPr/>
              <a:t>9/18/2017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F553EE2-05D9-4305-9704-17C56F05999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208CDF-9FD0-423A-92AF-3D493F6D2AB2}" type="datetimeFigureOut">
              <a:rPr lang="en-US" smtClean="0"/>
              <a:pPr/>
              <a:t>9/18/2017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F553EE2-05D9-4305-9704-17C56F05999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208CDF-9FD0-423A-92AF-3D493F6D2AB2}" type="datetimeFigureOut">
              <a:rPr lang="en-US" smtClean="0"/>
              <a:pPr/>
              <a:t>9/18/2017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F553EE2-05D9-4305-9704-17C56F05999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208CDF-9FD0-423A-92AF-3D493F6D2AB2}" type="datetimeFigureOut">
              <a:rPr lang="en-US" smtClean="0"/>
              <a:pPr/>
              <a:t>9/18/2017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F553EE2-05D9-4305-9704-17C56F05999C}"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E208CDF-9FD0-423A-92AF-3D493F6D2AB2}" type="datetimeFigureOut">
              <a:rPr lang="en-US" smtClean="0"/>
              <a:pPr/>
              <a:t>9/18/2017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F553EE2-05D9-4305-9704-17C56F05999C}" type="slidenum">
              <a:rPr lang="en-US" smtClean="0"/>
              <a:pPr/>
              <a:t>‹#›</a:t>
            </a:fld>
            <a:endParaRPr lang="en-US" dirty="0"/>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208CDF-9FD0-423A-92AF-3D493F6D2AB2}" type="datetimeFigureOut">
              <a:rPr lang="en-US" smtClean="0"/>
              <a:pPr/>
              <a:t>9/18/2017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F553EE2-05D9-4305-9704-17C56F05999C}"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208CDF-9FD0-423A-92AF-3D493F6D2AB2}" type="datetimeFigureOut">
              <a:rPr lang="en-US" smtClean="0"/>
              <a:pPr/>
              <a:t>9/18/2017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9F553EE2-05D9-4305-9704-17C56F05999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E208CDF-9FD0-423A-92AF-3D493F6D2AB2}" type="datetimeFigureOut">
              <a:rPr lang="en-US" smtClean="0"/>
              <a:pPr/>
              <a:t>9/18/2017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9F553EE2-05D9-4305-9704-17C56F05999C}"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E208CDF-9FD0-423A-92AF-3D493F6D2AB2}" type="datetimeFigureOut">
              <a:rPr lang="en-US" smtClean="0"/>
              <a:pPr/>
              <a:t>9/18/2017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9F553EE2-05D9-4305-9704-17C56F05999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8E208CDF-9FD0-423A-92AF-3D493F6D2AB2}" type="datetimeFigureOut">
              <a:rPr lang="en-US" smtClean="0"/>
              <a:pPr/>
              <a:t>9/18/2017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F553EE2-05D9-4305-9704-17C56F05999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E208CDF-9FD0-423A-92AF-3D493F6D2AB2}" type="datetimeFigureOut">
              <a:rPr lang="en-US" smtClean="0"/>
              <a:pPr/>
              <a:t>9/18/2017</a:t>
            </a:fld>
            <a:endParaRPr lang="en-US" dirty="0"/>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F553EE2-05D9-4305-9704-17C56F05999C}" type="slidenum">
              <a:rPr lang="en-US" smtClean="0"/>
              <a:pPr/>
              <a:t>‹#›</a:t>
            </a:fld>
            <a:endParaRPr lang="en-US"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8E208CDF-9FD0-423A-92AF-3D493F6D2AB2}" type="datetimeFigureOut">
              <a:rPr lang="en-US" smtClean="0"/>
              <a:pPr/>
              <a:t>9/18/2017</a:t>
            </a:fld>
            <a:endParaRPr lang="en-US" dirty="0"/>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9F553EE2-05D9-4305-9704-17C56F05999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PMC 201</a:t>
            </a:r>
            <a:endParaRPr lang="en-US" sz="7200" dirty="0"/>
          </a:p>
        </p:txBody>
      </p:sp>
      <p:sp>
        <p:nvSpPr>
          <p:cNvPr id="3" name="Subtitle 2"/>
          <p:cNvSpPr>
            <a:spLocks noGrp="1"/>
          </p:cNvSpPr>
          <p:nvPr>
            <p:ph type="subTitle" idx="1"/>
          </p:nvPr>
        </p:nvSpPr>
        <p:spPr/>
        <p:txBody>
          <a:bodyPr>
            <a:normAutofit/>
          </a:bodyPr>
          <a:lstStyle/>
          <a:p>
            <a:r>
              <a:rPr lang="en-US" sz="3600" dirty="0" smtClean="0"/>
              <a:t>Presented by Hill Country CASA</a:t>
            </a:r>
            <a:endParaRPr lang="en-US" sz="3600" dirty="0"/>
          </a:p>
        </p:txBody>
      </p:sp>
    </p:spTree>
    <p:extLst>
      <p:ext uri="{BB962C8B-B14F-4D97-AF65-F5344CB8AC3E}">
        <p14:creationId xmlns:p14="http://schemas.microsoft.com/office/powerpoint/2010/main" xmlns="" val="2578351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Whether there is a history of substance abuse by the parent’s or others who have access to the child’s home</a:t>
            </a:r>
          </a:p>
          <a:p>
            <a:r>
              <a:rPr lang="en-US" dirty="0" smtClean="0"/>
              <a:t>Whether the perpetrator of the harm to the child has been identified</a:t>
            </a:r>
          </a:p>
          <a:p>
            <a:r>
              <a:rPr lang="en-US" dirty="0" smtClean="0"/>
              <a:t>The willingness and ability of the child’s family to seek out, accept and complete counseling services and to cooperate with and facilitate an appropriate agency’s close supervision</a:t>
            </a:r>
          </a:p>
          <a:p>
            <a:r>
              <a:rPr lang="en-US" dirty="0" smtClean="0"/>
              <a:t>The willingness and ability of the parents to effect positive environmental and personal changes within a reasonable period of time</a:t>
            </a:r>
          </a:p>
          <a:p>
            <a:r>
              <a:rPr lang="en-US" dirty="0"/>
              <a:t>W</a:t>
            </a:r>
            <a:r>
              <a:rPr lang="en-US" dirty="0" smtClean="0"/>
              <a:t>hether an adequate social support system is available to the child</a:t>
            </a:r>
          </a:p>
          <a:p>
            <a:pPr marL="0" indent="0">
              <a:buNone/>
            </a:pPr>
            <a:endParaRPr lang="en-US" dirty="0" smtClean="0"/>
          </a:p>
          <a:p>
            <a:pPr marL="0" indent="0">
              <a:buNone/>
            </a:pPr>
            <a:endParaRPr lang="en-US" dirty="0" smtClean="0"/>
          </a:p>
          <a:p>
            <a:pPr marL="0" indent="0">
              <a:buNone/>
            </a:pPr>
            <a:endParaRPr lang="en-US" dirty="0"/>
          </a:p>
        </p:txBody>
      </p:sp>
      <p:sp>
        <p:nvSpPr>
          <p:cNvPr id="2" name="Title 1"/>
          <p:cNvSpPr>
            <a:spLocks noGrp="1"/>
          </p:cNvSpPr>
          <p:nvPr>
            <p:ph type="title"/>
          </p:nvPr>
        </p:nvSpPr>
        <p:spPr/>
        <p:txBody>
          <a:bodyPr/>
          <a:lstStyle/>
          <a:p>
            <a:r>
              <a:rPr lang="en-US" dirty="0" smtClean="0"/>
              <a:t>                        Factors Continued</a:t>
            </a:r>
            <a:endParaRPr lang="en-US" dirty="0"/>
          </a:p>
        </p:txBody>
      </p:sp>
    </p:spTree>
    <p:extLst>
      <p:ext uri="{BB962C8B-B14F-4D97-AF65-F5344CB8AC3E}">
        <p14:creationId xmlns:p14="http://schemas.microsoft.com/office/powerpoint/2010/main" xmlns="" val="2335176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Whether the parents demonstrate adequate parenting </a:t>
            </a:r>
            <a:r>
              <a:rPr lang="en-US" dirty="0" smtClean="0"/>
              <a:t>skills </a:t>
            </a:r>
            <a:r>
              <a:rPr lang="en-US" dirty="0" smtClean="0"/>
              <a:t>include</a:t>
            </a:r>
            <a:r>
              <a:rPr lang="en-US" dirty="0" smtClean="0"/>
              <a:t>:</a:t>
            </a:r>
          </a:p>
          <a:p>
            <a:pPr lvl="1"/>
            <a:r>
              <a:rPr lang="en-US" dirty="0" smtClean="0"/>
              <a:t> </a:t>
            </a:r>
            <a:r>
              <a:rPr lang="en-US" sz="2400" dirty="0" smtClean="0"/>
              <a:t>minimally adequate health and nutritional </a:t>
            </a:r>
            <a:r>
              <a:rPr lang="en-US" sz="2400" dirty="0" smtClean="0"/>
              <a:t>care</a:t>
            </a:r>
          </a:p>
          <a:p>
            <a:pPr lvl="1"/>
            <a:r>
              <a:rPr lang="en-US" sz="2400" dirty="0" smtClean="0"/>
              <a:t> </a:t>
            </a:r>
            <a:r>
              <a:rPr lang="en-US" sz="2400" dirty="0" smtClean="0"/>
              <a:t>guidance and supervision consistent with the child’s </a:t>
            </a:r>
            <a:r>
              <a:rPr lang="en-US" sz="2400" dirty="0" smtClean="0"/>
              <a:t>safety</a:t>
            </a:r>
          </a:p>
          <a:p>
            <a:pPr lvl="1"/>
            <a:r>
              <a:rPr lang="en-US" sz="2400" dirty="0" smtClean="0"/>
              <a:t> </a:t>
            </a:r>
            <a:r>
              <a:rPr lang="en-US" sz="2400" dirty="0" smtClean="0"/>
              <a:t>safe physical </a:t>
            </a:r>
            <a:r>
              <a:rPr lang="en-US" sz="2400" dirty="0" smtClean="0"/>
              <a:t>home</a:t>
            </a:r>
          </a:p>
          <a:p>
            <a:pPr lvl="1"/>
            <a:r>
              <a:rPr lang="en-US" sz="2400" dirty="0" smtClean="0"/>
              <a:t>protection from repeated exposure to violence even though the violence may not be directed at the child</a:t>
            </a:r>
          </a:p>
          <a:p>
            <a:pPr lvl="1"/>
            <a:r>
              <a:rPr lang="en-US" sz="2400" dirty="0" smtClean="0"/>
              <a:t> </a:t>
            </a:r>
            <a:r>
              <a:rPr lang="en-US" sz="2400" dirty="0" smtClean="0"/>
              <a:t>an understanding of the child’s needs and </a:t>
            </a:r>
            <a:r>
              <a:rPr lang="en-US" sz="2400" dirty="0" smtClean="0"/>
              <a:t>capabilities</a:t>
            </a:r>
          </a:p>
          <a:p>
            <a:pPr lvl="1"/>
            <a:r>
              <a:rPr lang="en-US" sz="2400" dirty="0" smtClean="0"/>
              <a:t> </a:t>
            </a:r>
            <a:r>
              <a:rPr lang="en-US" sz="2400" dirty="0" smtClean="0"/>
              <a:t>whether an adequate social support system consisting of extended family and friends is available to the child</a:t>
            </a:r>
          </a:p>
          <a:p>
            <a:pPr marL="0" indent="0">
              <a:buNone/>
            </a:pPr>
            <a:r>
              <a:rPr lang="en-US" dirty="0"/>
              <a:t> </a:t>
            </a:r>
            <a:r>
              <a:rPr lang="en-US" dirty="0" smtClean="0"/>
              <a:t>   </a:t>
            </a:r>
          </a:p>
          <a:p>
            <a:pPr marL="0" indent="0">
              <a:buNone/>
            </a:pPr>
            <a:endParaRPr lang="en-US" dirty="0"/>
          </a:p>
        </p:txBody>
      </p:sp>
      <p:sp>
        <p:nvSpPr>
          <p:cNvPr id="2" name="Title 1"/>
          <p:cNvSpPr>
            <a:spLocks noGrp="1"/>
          </p:cNvSpPr>
          <p:nvPr>
            <p:ph type="title"/>
          </p:nvPr>
        </p:nvSpPr>
        <p:spPr/>
        <p:txBody>
          <a:bodyPr/>
          <a:lstStyle/>
          <a:p>
            <a:r>
              <a:rPr lang="en-US" dirty="0" smtClean="0"/>
              <a:t>                          Factors Continued</a:t>
            </a:r>
            <a:endParaRPr lang="en-US" dirty="0"/>
          </a:p>
        </p:txBody>
      </p:sp>
    </p:spTree>
    <p:extLst>
      <p:ext uri="{BB962C8B-B14F-4D97-AF65-F5344CB8AC3E}">
        <p14:creationId xmlns:p14="http://schemas.microsoft.com/office/powerpoint/2010/main" xmlns="" val="3007169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 permanency goal of adoption indicates that:</a:t>
            </a:r>
          </a:p>
          <a:p>
            <a:pPr lvl="1"/>
            <a:r>
              <a:rPr lang="en-US" dirty="0" smtClean="0"/>
              <a:t>CPS removed the child from his or her home</a:t>
            </a:r>
          </a:p>
          <a:p>
            <a:pPr lvl="1"/>
            <a:r>
              <a:rPr lang="en-US" dirty="0" smtClean="0"/>
              <a:t>Family reunification was not appropriate</a:t>
            </a:r>
          </a:p>
          <a:p>
            <a:pPr lvl="1"/>
            <a:r>
              <a:rPr lang="en-US" dirty="0" smtClean="0"/>
              <a:t>Adoption is in the child’s best interest</a:t>
            </a:r>
          </a:p>
          <a:p>
            <a:pPr lvl="1"/>
            <a:r>
              <a:rPr lang="en-US" dirty="0" smtClean="0"/>
              <a:t>A safe and permanent family living arrangement has been sought or is being sought that is willing and able to protect the child, assume long term responsibility for the child, and adopt the child</a:t>
            </a:r>
          </a:p>
          <a:p>
            <a:r>
              <a:rPr lang="en-US" dirty="0" smtClean="0"/>
              <a:t>CPS provides services to the child and family where the child is placed until the case can be closed</a:t>
            </a:r>
          </a:p>
          <a:p>
            <a:r>
              <a:rPr lang="en-US" dirty="0" smtClean="0"/>
              <a:t>Following the consummation of an adoption, the adoptive parents become the parents of the child for all purposes</a:t>
            </a:r>
            <a:endParaRPr lang="en-US" dirty="0"/>
          </a:p>
        </p:txBody>
      </p:sp>
      <p:sp>
        <p:nvSpPr>
          <p:cNvPr id="2" name="Title 1"/>
          <p:cNvSpPr>
            <a:spLocks noGrp="1"/>
          </p:cNvSpPr>
          <p:nvPr>
            <p:ph type="title"/>
          </p:nvPr>
        </p:nvSpPr>
        <p:spPr/>
        <p:txBody>
          <a:bodyPr/>
          <a:lstStyle/>
          <a:p>
            <a:r>
              <a:rPr lang="en-US" dirty="0" smtClean="0"/>
              <a:t>                                   Adoption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adoption categories include:</a:t>
            </a:r>
          </a:p>
          <a:p>
            <a:pPr lvl="1"/>
            <a:r>
              <a:rPr lang="en-US" dirty="0" smtClean="0"/>
              <a:t>Relative/Kinship Adoption</a:t>
            </a:r>
          </a:p>
          <a:p>
            <a:pPr lvl="1"/>
            <a:r>
              <a:rPr lang="en-US" dirty="0" smtClean="0"/>
              <a:t>Unrelated adoption</a:t>
            </a:r>
          </a:p>
          <a:p>
            <a:pPr lvl="2"/>
            <a:r>
              <a:rPr lang="en-US" dirty="0" smtClean="0"/>
              <a:t>Adoption is the preferred permanency goal for all children who cannot be safely reunited with their family of origin.</a:t>
            </a:r>
          </a:p>
          <a:p>
            <a:r>
              <a:rPr lang="en-US" dirty="0" smtClean="0"/>
              <a:t>When selecting a goal of adoption, these must be considered:</a:t>
            </a:r>
          </a:p>
          <a:p>
            <a:pPr lvl="1"/>
            <a:r>
              <a:rPr lang="en-US" dirty="0" smtClean="0"/>
              <a:t>Child’s needs and wishes</a:t>
            </a:r>
          </a:p>
          <a:p>
            <a:pPr lvl="1"/>
            <a:r>
              <a:rPr lang="en-US" dirty="0" smtClean="0"/>
              <a:t>Extent of bonding and attachment to caregiver</a:t>
            </a:r>
          </a:p>
          <a:p>
            <a:pPr lvl="1"/>
            <a:r>
              <a:rPr lang="en-US" dirty="0" smtClean="0"/>
              <a:t>State and federal requirements related to placement with relatives</a:t>
            </a:r>
          </a:p>
          <a:p>
            <a:pPr lvl="1"/>
            <a:r>
              <a:rPr lang="en-US" dirty="0" smtClean="0"/>
              <a:t>Child’s need to maintain family connections</a:t>
            </a:r>
          </a:p>
          <a:p>
            <a:pPr lvl="1"/>
            <a:r>
              <a:rPr lang="en-US" dirty="0" smtClean="0"/>
              <a:t>Considerations related to child’s best interest</a:t>
            </a:r>
          </a:p>
          <a:p>
            <a:pPr>
              <a:buNone/>
            </a:pPr>
            <a:endParaRPr lang="en-US" dirty="0"/>
          </a:p>
        </p:txBody>
      </p:sp>
      <p:sp>
        <p:nvSpPr>
          <p:cNvPr id="2" name="Title 1"/>
          <p:cNvSpPr>
            <a:spLocks noGrp="1"/>
          </p:cNvSpPr>
          <p:nvPr>
            <p:ph type="title"/>
          </p:nvPr>
        </p:nvSpPr>
        <p:spPr/>
        <p:txBody>
          <a:bodyPr/>
          <a:lstStyle/>
          <a:p>
            <a:r>
              <a:rPr lang="en-US" dirty="0" smtClean="0"/>
              <a:t>                             Adoption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choice between adoption or conservatorship to a relative or suitable individual also depends on</a:t>
            </a:r>
            <a:r>
              <a:rPr lang="en-US" dirty="0" smtClean="0"/>
              <a:t>:</a:t>
            </a:r>
          </a:p>
          <a:p>
            <a:pPr lvl="1"/>
            <a:r>
              <a:rPr lang="en-US" dirty="0" smtClean="0"/>
              <a:t>Possibility  </a:t>
            </a:r>
            <a:r>
              <a:rPr lang="en-US" dirty="0" smtClean="0"/>
              <a:t>or availability of relatives or others who could be approved</a:t>
            </a:r>
          </a:p>
          <a:p>
            <a:pPr lvl="1"/>
            <a:r>
              <a:rPr lang="en-US" dirty="0" smtClean="0"/>
              <a:t>Whether parental rights have been terminated</a:t>
            </a:r>
          </a:p>
          <a:p>
            <a:pPr lvl="1"/>
            <a:r>
              <a:rPr lang="en-US" dirty="0" smtClean="0"/>
              <a:t>Desires of the child</a:t>
            </a:r>
          </a:p>
          <a:p>
            <a:pPr lvl="1"/>
            <a:r>
              <a:rPr lang="en-US" dirty="0" smtClean="0"/>
              <a:t>Interested family’s preference for a particular legal relationship with the </a:t>
            </a:r>
            <a:r>
              <a:rPr lang="en-US" dirty="0" smtClean="0"/>
              <a:t>child</a:t>
            </a:r>
          </a:p>
          <a:p>
            <a:pPr lvl="1">
              <a:buNone/>
            </a:pPr>
            <a:endParaRPr lang="en-US" dirty="0" smtClean="0"/>
          </a:p>
          <a:p>
            <a:r>
              <a:rPr lang="en-US" dirty="0" smtClean="0"/>
              <a:t>Granting PMC to an unrelated individual is the next best option when relatives and fictive kin have been ruled out. </a:t>
            </a:r>
          </a:p>
          <a:p>
            <a:pPr>
              <a:buNone/>
            </a:pPr>
            <a:endParaRPr lang="en-US" dirty="0"/>
          </a:p>
        </p:txBody>
      </p:sp>
      <p:sp>
        <p:nvSpPr>
          <p:cNvPr id="2" name="Title 1"/>
          <p:cNvSpPr>
            <a:spLocks noGrp="1"/>
          </p:cNvSpPr>
          <p:nvPr>
            <p:ph type="title"/>
          </p:nvPr>
        </p:nvSpPr>
        <p:spPr/>
        <p:txBody>
          <a:bodyPr/>
          <a:lstStyle/>
          <a:p>
            <a:r>
              <a:rPr lang="en-US" dirty="0" smtClean="0"/>
              <a:t>                   Adoption Vs Conservatorship</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4840" y="1908049"/>
            <a:ext cx="10972800" cy="3913631"/>
          </a:xfrm>
        </p:spPr>
        <p:txBody>
          <a:bodyPr/>
          <a:lstStyle/>
          <a:p>
            <a:r>
              <a:rPr lang="en-US" dirty="0" smtClean="0"/>
              <a:t>To seek PMC with PCA for a relative or fictive kin</a:t>
            </a:r>
            <a:r>
              <a:rPr lang="en-US" dirty="0" smtClean="0"/>
              <a:t>:</a:t>
            </a:r>
          </a:p>
          <a:p>
            <a:pPr>
              <a:buNone/>
            </a:pPr>
            <a:endParaRPr lang="en-US" dirty="0" smtClean="0"/>
          </a:p>
          <a:p>
            <a:pPr lvl="1"/>
            <a:r>
              <a:rPr lang="en-US" dirty="0" smtClean="0"/>
              <a:t>Family reunification and adoption must be ruled </a:t>
            </a:r>
            <a:r>
              <a:rPr lang="en-US" dirty="0" smtClean="0"/>
              <a:t>out</a:t>
            </a:r>
          </a:p>
          <a:p>
            <a:pPr lvl="1">
              <a:buNone/>
            </a:pPr>
            <a:endParaRPr lang="en-US" dirty="0" smtClean="0"/>
          </a:p>
          <a:p>
            <a:pPr lvl="1"/>
            <a:r>
              <a:rPr lang="en-US" dirty="0" smtClean="0"/>
              <a:t>Transferring PMC to a relative or fictive kin with the support of a PCA is in the child’s best interest</a:t>
            </a:r>
            <a:endParaRPr lang="en-US" dirty="0"/>
          </a:p>
        </p:txBody>
      </p:sp>
      <p:sp>
        <p:nvSpPr>
          <p:cNvPr id="2" name="Title 1"/>
          <p:cNvSpPr>
            <a:spLocks noGrp="1"/>
          </p:cNvSpPr>
          <p:nvPr>
            <p:ph type="title"/>
          </p:nvPr>
        </p:nvSpPr>
        <p:spPr/>
        <p:txBody>
          <a:bodyPr>
            <a:normAutofit fontScale="90000"/>
          </a:bodyPr>
          <a:lstStyle/>
          <a:p>
            <a:pPr algn="ctr"/>
            <a:r>
              <a:rPr lang="en-US" dirty="0" smtClean="0"/>
              <a:t>Permanent Managing Conservatorship with     Permanency Care Assistance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4840" y="1816609"/>
            <a:ext cx="10972800" cy="4525963"/>
          </a:xfrm>
        </p:spPr>
        <p:txBody>
          <a:bodyPr>
            <a:normAutofit lnSpcReduction="10000"/>
          </a:bodyPr>
          <a:lstStyle/>
          <a:p>
            <a:r>
              <a:rPr lang="en-US" dirty="0" smtClean="0"/>
              <a:t>Another planned permanent living arrangement (APPLA) is the least preferred permanency goal.  </a:t>
            </a:r>
          </a:p>
          <a:p>
            <a:r>
              <a:rPr lang="en-US" dirty="0" smtClean="0"/>
              <a:t>APPLA  permanency goal indicates:</a:t>
            </a:r>
          </a:p>
          <a:p>
            <a:pPr lvl="1"/>
            <a:r>
              <a:rPr lang="en-US" dirty="0" smtClean="0"/>
              <a:t>Youth is 16 or above</a:t>
            </a:r>
          </a:p>
          <a:p>
            <a:pPr lvl="1"/>
            <a:r>
              <a:rPr lang="en-US" dirty="0" smtClean="0"/>
              <a:t>Preferred permanency options have been ruled out</a:t>
            </a:r>
          </a:p>
          <a:p>
            <a:pPr lvl="1"/>
            <a:r>
              <a:rPr lang="en-US" dirty="0" smtClean="0"/>
              <a:t>There is a compelling reason why other options are not in the best interest of the youth and is documented</a:t>
            </a:r>
          </a:p>
          <a:p>
            <a:pPr lvl="1"/>
            <a:r>
              <a:rPr lang="en-US" dirty="0" smtClean="0"/>
              <a:t>The safe permanent living situation is an independent or assisted community living situation where the youth will live when he or she leaves care</a:t>
            </a:r>
          </a:p>
          <a:p>
            <a:pPr lvl="1"/>
            <a:r>
              <a:rPr lang="en-US" dirty="0" smtClean="0"/>
              <a:t>This option can best meet the youth’s best interest and long term needs</a:t>
            </a:r>
          </a:p>
          <a:p>
            <a:endParaRPr lang="en-US" dirty="0" smtClean="0"/>
          </a:p>
          <a:p>
            <a:pPr>
              <a:buNone/>
            </a:pPr>
            <a:endParaRPr lang="en-US" sz="2000" dirty="0"/>
          </a:p>
        </p:txBody>
      </p:sp>
      <p:sp>
        <p:nvSpPr>
          <p:cNvPr id="2" name="Title 1"/>
          <p:cNvSpPr>
            <a:spLocks noGrp="1"/>
          </p:cNvSpPr>
          <p:nvPr>
            <p:ph type="title"/>
          </p:nvPr>
        </p:nvSpPr>
        <p:spPr>
          <a:xfrm>
            <a:off x="881743" y="336097"/>
            <a:ext cx="10515600" cy="1325563"/>
          </a:xfrm>
        </p:spPr>
        <p:txBody>
          <a:bodyPr>
            <a:normAutofit/>
          </a:bodyPr>
          <a:lstStyle/>
          <a:p>
            <a:pPr algn="ctr"/>
            <a:r>
              <a:rPr lang="en-US" sz="3600" dirty="0" smtClean="0"/>
              <a:t>Another </a:t>
            </a:r>
            <a:r>
              <a:rPr lang="en-US" sz="3600" dirty="0" smtClean="0"/>
              <a:t>Planned Permanent </a:t>
            </a:r>
            <a:r>
              <a:rPr lang="en-US" sz="3600" dirty="0" smtClean="0"/>
              <a:t>Living Arrangement</a:t>
            </a:r>
            <a:endParaRPr lang="en-US"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en-US" dirty="0" smtClean="0"/>
              <a:t>The categories of APPLA are as follows</a:t>
            </a:r>
            <a:r>
              <a:rPr lang="en-US" dirty="0" smtClean="0"/>
              <a:t>:</a:t>
            </a:r>
          </a:p>
          <a:p>
            <a:pPr>
              <a:buNone/>
            </a:pPr>
            <a:endParaRPr lang="en-US" dirty="0" smtClean="0"/>
          </a:p>
          <a:p>
            <a:r>
              <a:rPr lang="en-US" sz="2600" dirty="0" smtClean="0"/>
              <a:t>Other family, DFPS Conservatorship-DFPS has PMC of the child and the child is living in a least restrictive family-like setting</a:t>
            </a:r>
            <a:r>
              <a:rPr lang="en-US" sz="2600" dirty="0" smtClean="0"/>
              <a:t>.</a:t>
            </a:r>
          </a:p>
          <a:p>
            <a:pPr>
              <a:buNone/>
            </a:pPr>
            <a:endParaRPr lang="en-US" sz="2600" dirty="0" smtClean="0"/>
          </a:p>
          <a:p>
            <a:r>
              <a:rPr lang="en-US" sz="2600" dirty="0" smtClean="0"/>
              <a:t>Foster Family, DFPS Conservatorship-DFPS has PMC of the child and the child would live in a foster home until he or she reaches adulthood</a:t>
            </a:r>
            <a:r>
              <a:rPr lang="en-US" sz="2600" dirty="0" smtClean="0"/>
              <a:t>.</a:t>
            </a:r>
          </a:p>
          <a:p>
            <a:pPr>
              <a:buNone/>
            </a:pPr>
            <a:endParaRPr lang="en-US" sz="2600" dirty="0" smtClean="0"/>
          </a:p>
          <a:p>
            <a:r>
              <a:rPr lang="en-US" sz="2600" dirty="0" smtClean="0"/>
              <a:t>Independent Living-DFPS has PMC.  Youth lives in foster group home, RTC, or institutional setting until he or she reaches 18 and exits situation</a:t>
            </a:r>
            <a:r>
              <a:rPr lang="en-US" sz="2600" dirty="0" smtClean="0"/>
              <a:t>.</a:t>
            </a:r>
          </a:p>
          <a:p>
            <a:pPr>
              <a:buNone/>
            </a:pPr>
            <a:endParaRPr lang="en-US" sz="2600" dirty="0" smtClean="0"/>
          </a:p>
          <a:p>
            <a:r>
              <a:rPr lang="en-US" sz="2600" dirty="0" smtClean="0"/>
              <a:t>Community Care-DFPS has PMC of child with intellectual or developmental disability.  Youth resides in HCS home or institutional setting.  When youth reaches adulthood, a legal guardian will be needed to look after youth’s well being. </a:t>
            </a:r>
            <a:endParaRPr lang="en-US" sz="2600" dirty="0"/>
          </a:p>
        </p:txBody>
      </p:sp>
      <p:sp>
        <p:nvSpPr>
          <p:cNvPr id="2" name="Title 1"/>
          <p:cNvSpPr>
            <a:spLocks noGrp="1"/>
          </p:cNvSpPr>
          <p:nvPr>
            <p:ph type="title"/>
          </p:nvPr>
        </p:nvSpPr>
        <p:spPr/>
        <p:txBody>
          <a:bodyPr>
            <a:normAutofit/>
          </a:bodyPr>
          <a:lstStyle/>
          <a:p>
            <a:pPr algn="ctr"/>
            <a:r>
              <a:rPr lang="en-US" sz="3200" dirty="0" smtClean="0"/>
              <a:t>Categories of Another Planned Permanent Living Arrangement</a:t>
            </a:r>
            <a:endParaRPr 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pPr>
              <a:buNone/>
            </a:pPr>
            <a:endParaRPr lang="en-US" dirty="0" smtClean="0"/>
          </a:p>
          <a:p>
            <a:pPr algn="ctr">
              <a:buNone/>
            </a:pPr>
            <a:r>
              <a:rPr lang="en-US" sz="4400" dirty="0" smtClean="0"/>
              <a:t>Children are our hope for the future but we are their hope for the present and in planning their future. </a:t>
            </a:r>
            <a:endParaRPr lang="en-US" sz="4400" dirty="0"/>
          </a:p>
        </p:txBody>
      </p:sp>
      <p:sp>
        <p:nvSpPr>
          <p:cNvPr id="2" name="Title 1"/>
          <p:cNvSpPr>
            <a:spLocks noGrp="1"/>
          </p:cNvSpPr>
          <p:nvPr>
            <p:ph type="title"/>
          </p:nvPr>
        </p:nvSpPr>
        <p:spPr/>
        <p:txBody>
          <a:bodyPr/>
          <a:lstStyle/>
          <a:p>
            <a:r>
              <a:rPr lang="en-US" dirty="0" smtClean="0"/>
              <a:t>                             Final Words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r>
              <a:rPr lang="en-US" dirty="0" smtClean="0"/>
              <a:t>Permanency refers to a child exiting from care into an appropriate, permanent setting.  The ultimate goal is “positive permanency.”  Positive permanency is when a child or youth exits to:</a:t>
            </a:r>
          </a:p>
          <a:p>
            <a:pPr lvl="1"/>
            <a:r>
              <a:rPr lang="en-US" dirty="0" smtClean="0"/>
              <a:t>Family reunification</a:t>
            </a:r>
          </a:p>
          <a:p>
            <a:pPr lvl="1"/>
            <a:r>
              <a:rPr lang="en-US" dirty="0" smtClean="0"/>
              <a:t>Adoption </a:t>
            </a:r>
          </a:p>
          <a:p>
            <a:pPr lvl="1"/>
            <a:r>
              <a:rPr lang="en-US" dirty="0" smtClean="0"/>
              <a:t>Permanent managing conservatorship to another individual.  </a:t>
            </a:r>
          </a:p>
          <a:p>
            <a:pPr marL="0" indent="0"/>
            <a:r>
              <a:rPr lang="en-US" dirty="0" smtClean="0"/>
              <a:t>Planning for permanency begins the moment a child is removed from their home and placed in substitute care and does not end until a child exits CPS conservatorship, preferably to a permanent family setting.</a:t>
            </a:r>
            <a:endParaRPr lang="en-US" dirty="0"/>
          </a:p>
        </p:txBody>
      </p:sp>
      <p:sp>
        <p:nvSpPr>
          <p:cNvPr id="2" name="Title 1"/>
          <p:cNvSpPr>
            <a:spLocks noGrp="1"/>
          </p:cNvSpPr>
          <p:nvPr>
            <p:ph type="title"/>
          </p:nvPr>
        </p:nvSpPr>
        <p:spPr/>
        <p:txBody>
          <a:bodyPr/>
          <a:lstStyle/>
          <a:p>
            <a:r>
              <a:rPr lang="en-US" dirty="0" smtClean="0"/>
              <a:t>                    Permanency Planning</a:t>
            </a:r>
            <a:endParaRPr lang="en-US" dirty="0"/>
          </a:p>
        </p:txBody>
      </p:sp>
    </p:spTree>
    <p:extLst>
      <p:ext uri="{BB962C8B-B14F-4D97-AF65-F5344CB8AC3E}">
        <p14:creationId xmlns:p14="http://schemas.microsoft.com/office/powerpoint/2010/main" xmlns="" val="903556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r>
              <a:rPr lang="en-US" dirty="0" smtClean="0"/>
              <a:t>Concurrent permanency planning is the process by which CPS pursues two different permanency goals simultaneously.  Working on two potential outcomes at the same time allows the child to achieve positive permanency as quickly as possible.  </a:t>
            </a:r>
          </a:p>
          <a:p>
            <a:pPr marL="0" indent="0">
              <a:buNone/>
            </a:pPr>
            <a:endParaRPr lang="en-US" dirty="0"/>
          </a:p>
          <a:p>
            <a:pPr marL="0" indent="0"/>
            <a:r>
              <a:rPr lang="en-US" dirty="0" smtClean="0"/>
              <a:t>A child’s permanency plan includes concurrent permanency goals consisting of a primary permanency goal and at least one alternate permanency goal.</a:t>
            </a:r>
            <a:endParaRPr lang="en-US" dirty="0"/>
          </a:p>
        </p:txBody>
      </p:sp>
      <p:sp>
        <p:nvSpPr>
          <p:cNvPr id="2" name="Title 1"/>
          <p:cNvSpPr>
            <a:spLocks noGrp="1"/>
          </p:cNvSpPr>
          <p:nvPr>
            <p:ph type="title"/>
          </p:nvPr>
        </p:nvSpPr>
        <p:spPr/>
        <p:txBody>
          <a:bodyPr/>
          <a:lstStyle/>
          <a:p>
            <a:r>
              <a:rPr lang="en-US" dirty="0" smtClean="0"/>
              <a:t>          Concurrent Permanency Planning</a:t>
            </a:r>
            <a:endParaRPr lang="en-US" dirty="0"/>
          </a:p>
        </p:txBody>
      </p:sp>
    </p:spTree>
    <p:extLst>
      <p:ext uri="{BB962C8B-B14F-4D97-AF65-F5344CB8AC3E}">
        <p14:creationId xmlns:p14="http://schemas.microsoft.com/office/powerpoint/2010/main" xmlns="" val="1738362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r>
              <a:rPr lang="en-US" dirty="0" smtClean="0"/>
              <a:t>To the extent possible, CPS tries to keep or place each child with relatives or people the child has known all his or her life, rather than placing the child with strangers.</a:t>
            </a:r>
          </a:p>
          <a:p>
            <a:pPr marL="0" indent="0">
              <a:buNone/>
            </a:pPr>
            <a:endParaRPr lang="en-US" dirty="0"/>
          </a:p>
          <a:p>
            <a:pPr marL="0" indent="0"/>
            <a:r>
              <a:rPr lang="en-US" dirty="0" smtClean="0"/>
              <a:t>To achieve permanency as quickly as possible all </a:t>
            </a:r>
            <a:r>
              <a:rPr lang="en-US" dirty="0" smtClean="0"/>
              <a:t>parties (to </a:t>
            </a:r>
            <a:r>
              <a:rPr lang="en-US" dirty="0" smtClean="0"/>
              <a:t>include </a:t>
            </a:r>
            <a:r>
              <a:rPr lang="en-US" dirty="0" smtClean="0"/>
              <a:t>CASA) </a:t>
            </a:r>
            <a:r>
              <a:rPr lang="en-US" dirty="0" smtClean="0"/>
              <a:t>collaborate, discuss, and recommend appropriate permanency options.</a:t>
            </a:r>
          </a:p>
          <a:p>
            <a:pPr marL="0" indent="0">
              <a:buNone/>
            </a:pPr>
            <a:endParaRPr lang="en-US" dirty="0" smtClean="0"/>
          </a:p>
          <a:p>
            <a:pPr marL="0" indent="0">
              <a:buNone/>
            </a:pPr>
            <a:endParaRPr lang="en-US" dirty="0"/>
          </a:p>
        </p:txBody>
      </p:sp>
      <p:sp>
        <p:nvSpPr>
          <p:cNvPr id="2" name="Title 1"/>
          <p:cNvSpPr>
            <a:spLocks noGrp="1"/>
          </p:cNvSpPr>
          <p:nvPr>
            <p:ph type="title"/>
          </p:nvPr>
        </p:nvSpPr>
        <p:spPr/>
        <p:txBody>
          <a:bodyPr>
            <a:normAutofit/>
          </a:bodyPr>
          <a:lstStyle/>
          <a:p>
            <a:r>
              <a:rPr lang="en-US" sz="4000" dirty="0" smtClean="0"/>
              <a:t>              Working with the Family of Origin</a:t>
            </a:r>
            <a:endParaRPr lang="en-US" sz="4000" dirty="0"/>
          </a:p>
        </p:txBody>
      </p:sp>
    </p:spTree>
    <p:extLst>
      <p:ext uri="{BB962C8B-B14F-4D97-AF65-F5344CB8AC3E}">
        <p14:creationId xmlns:p14="http://schemas.microsoft.com/office/powerpoint/2010/main" xmlns="" val="3522640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In determining the best permanency goal for a child, the parties must consider the child’s best interest, long-term needs, and existing relationships, including the need for:</a:t>
            </a:r>
          </a:p>
          <a:p>
            <a:r>
              <a:rPr lang="en-US" dirty="0" smtClean="0"/>
              <a:t>Safety, permanency and well being</a:t>
            </a:r>
          </a:p>
          <a:p>
            <a:r>
              <a:rPr lang="en-US" dirty="0" smtClean="0"/>
              <a:t>An enduring and nurturing family relationship</a:t>
            </a:r>
          </a:p>
          <a:p>
            <a:r>
              <a:rPr lang="en-US" dirty="0" smtClean="0"/>
              <a:t>Life-long relationship and support from being part of a family unit</a:t>
            </a:r>
          </a:p>
          <a:p>
            <a:r>
              <a:rPr lang="en-US" dirty="0" smtClean="0"/>
              <a:t>Legal status that protects the child without CPS involvement</a:t>
            </a:r>
            <a:endParaRPr lang="en-US" dirty="0"/>
          </a:p>
        </p:txBody>
      </p:sp>
      <p:sp>
        <p:nvSpPr>
          <p:cNvPr id="2" name="Title 1"/>
          <p:cNvSpPr>
            <a:spLocks noGrp="1"/>
          </p:cNvSpPr>
          <p:nvPr>
            <p:ph type="title"/>
          </p:nvPr>
        </p:nvSpPr>
        <p:spPr/>
        <p:txBody>
          <a:bodyPr>
            <a:normAutofit fontScale="90000"/>
          </a:bodyPr>
          <a:lstStyle/>
          <a:p>
            <a:r>
              <a:rPr lang="en-US" sz="4000" dirty="0" smtClean="0"/>
              <a:t>Factors to Consider When Planning Permanency</a:t>
            </a:r>
            <a:endParaRPr lang="en-US" sz="4000" dirty="0"/>
          </a:p>
        </p:txBody>
      </p:sp>
    </p:spTree>
    <p:extLst>
      <p:ext uri="{BB962C8B-B14F-4D97-AF65-F5344CB8AC3E}">
        <p14:creationId xmlns:p14="http://schemas.microsoft.com/office/powerpoint/2010/main" xmlns="" val="2223359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Federal and state law outlines four permanency goals:</a:t>
            </a:r>
          </a:p>
          <a:p>
            <a:pPr marL="0" indent="0">
              <a:buNone/>
            </a:pPr>
            <a:endParaRPr lang="en-US" dirty="0" smtClean="0"/>
          </a:p>
          <a:p>
            <a:r>
              <a:rPr lang="en-US" dirty="0" smtClean="0"/>
              <a:t>Family reunification</a:t>
            </a:r>
          </a:p>
          <a:p>
            <a:endParaRPr lang="en-US" dirty="0" smtClean="0"/>
          </a:p>
          <a:p>
            <a:r>
              <a:rPr lang="en-US" dirty="0" smtClean="0"/>
              <a:t>Adoption</a:t>
            </a:r>
          </a:p>
          <a:p>
            <a:pPr marL="0" indent="0">
              <a:buNone/>
            </a:pPr>
            <a:endParaRPr lang="en-US" dirty="0" smtClean="0"/>
          </a:p>
          <a:p>
            <a:r>
              <a:rPr lang="en-US" dirty="0" smtClean="0"/>
              <a:t>PMC to a relative or suitable individual</a:t>
            </a:r>
          </a:p>
          <a:p>
            <a:pPr marL="0" indent="0">
              <a:buNone/>
            </a:pPr>
            <a:endParaRPr lang="en-US" dirty="0" smtClean="0"/>
          </a:p>
          <a:p>
            <a:r>
              <a:rPr lang="en-US" dirty="0" smtClean="0"/>
              <a:t>Another planned permanent living arrangement  </a:t>
            </a:r>
            <a:endParaRPr lang="en-US" dirty="0"/>
          </a:p>
          <a:p>
            <a:pPr marL="0" indent="0">
              <a:buNone/>
            </a:pPr>
            <a:endParaRPr lang="en-US" dirty="0"/>
          </a:p>
        </p:txBody>
      </p:sp>
      <p:sp>
        <p:nvSpPr>
          <p:cNvPr id="2" name="Title 1"/>
          <p:cNvSpPr>
            <a:spLocks noGrp="1"/>
          </p:cNvSpPr>
          <p:nvPr>
            <p:ph type="title"/>
          </p:nvPr>
        </p:nvSpPr>
        <p:spPr/>
        <p:txBody>
          <a:bodyPr/>
          <a:lstStyle/>
          <a:p>
            <a:r>
              <a:rPr lang="en-US" dirty="0" smtClean="0"/>
              <a:t>           Prioritizing Permanency Goals</a:t>
            </a:r>
            <a:endParaRPr lang="en-US" dirty="0"/>
          </a:p>
        </p:txBody>
      </p:sp>
    </p:spTree>
    <p:extLst>
      <p:ext uri="{BB962C8B-B14F-4D97-AF65-F5344CB8AC3E}">
        <p14:creationId xmlns:p14="http://schemas.microsoft.com/office/powerpoint/2010/main" xmlns="" val="339152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The following list are the PMC goals in order of priority:</a:t>
            </a:r>
          </a:p>
          <a:p>
            <a:pPr marL="514350" indent="-514350">
              <a:buFont typeface="+mj-lt"/>
              <a:buAutoNum type="arabicPeriod"/>
            </a:pPr>
            <a:r>
              <a:rPr lang="en-US" dirty="0" smtClean="0"/>
              <a:t>Family Reunification</a:t>
            </a:r>
          </a:p>
          <a:p>
            <a:pPr marL="514350" indent="-514350">
              <a:buFont typeface="+mj-lt"/>
              <a:buAutoNum type="arabicPeriod"/>
            </a:pPr>
            <a:r>
              <a:rPr lang="en-US" dirty="0" smtClean="0"/>
              <a:t>Relative/Kinship </a:t>
            </a:r>
            <a:r>
              <a:rPr lang="en-US" dirty="0" smtClean="0"/>
              <a:t>Adoption</a:t>
            </a:r>
          </a:p>
          <a:p>
            <a:pPr marL="514350" indent="-514350">
              <a:buFont typeface="+mj-lt"/>
              <a:buAutoNum type="arabicPeriod"/>
            </a:pPr>
            <a:r>
              <a:rPr lang="en-US" dirty="0" smtClean="0"/>
              <a:t>Relative/Kinship </a:t>
            </a:r>
            <a:r>
              <a:rPr lang="en-US" dirty="0" smtClean="0"/>
              <a:t>conservatorship</a:t>
            </a:r>
          </a:p>
          <a:p>
            <a:pPr marL="514350" indent="-514350">
              <a:buFont typeface="+mj-lt"/>
              <a:buAutoNum type="arabicPeriod"/>
            </a:pPr>
            <a:r>
              <a:rPr lang="en-US" dirty="0" smtClean="0"/>
              <a:t>Unrelated </a:t>
            </a:r>
            <a:r>
              <a:rPr lang="en-US" dirty="0" smtClean="0"/>
              <a:t>adoption</a:t>
            </a:r>
          </a:p>
          <a:p>
            <a:pPr marL="514350" indent="-514350">
              <a:buFont typeface="+mj-lt"/>
              <a:buAutoNum type="arabicPeriod"/>
            </a:pPr>
            <a:r>
              <a:rPr lang="en-US" dirty="0" smtClean="0"/>
              <a:t>Unrelated </a:t>
            </a:r>
            <a:r>
              <a:rPr lang="en-US" dirty="0" smtClean="0"/>
              <a:t>conservatorship</a:t>
            </a:r>
          </a:p>
          <a:p>
            <a:pPr marL="514350" indent="-514350">
              <a:buFont typeface="+mj-lt"/>
              <a:buAutoNum type="arabicPeriod"/>
            </a:pPr>
            <a:r>
              <a:rPr lang="en-US" dirty="0" smtClean="0"/>
              <a:t>Foster </a:t>
            </a:r>
            <a:r>
              <a:rPr lang="en-US" dirty="0" smtClean="0"/>
              <a:t>Family with DFPS conservatorship</a:t>
            </a:r>
          </a:p>
          <a:p>
            <a:pPr marL="514350" indent="-514350">
              <a:buFont typeface="+mj-lt"/>
              <a:buAutoNum type="arabicPeriod"/>
            </a:pPr>
            <a:r>
              <a:rPr lang="en-US" dirty="0" smtClean="0"/>
              <a:t>Other </a:t>
            </a:r>
            <a:r>
              <a:rPr lang="en-US" dirty="0" smtClean="0"/>
              <a:t>family with DFPS conservatorship</a:t>
            </a:r>
          </a:p>
          <a:p>
            <a:pPr marL="514350" indent="-514350">
              <a:buFont typeface="+mj-lt"/>
              <a:buAutoNum type="arabicPeriod"/>
            </a:pPr>
            <a:r>
              <a:rPr lang="en-US" dirty="0" smtClean="0"/>
              <a:t>Community Care</a:t>
            </a:r>
          </a:p>
          <a:p>
            <a:pPr marL="514350" indent="-514350">
              <a:buFont typeface="+mj-lt"/>
              <a:buAutoNum type="arabicPeriod"/>
            </a:pPr>
            <a:endParaRPr lang="en-US" dirty="0"/>
          </a:p>
        </p:txBody>
      </p:sp>
      <p:sp>
        <p:nvSpPr>
          <p:cNvPr id="2" name="Title 1"/>
          <p:cNvSpPr>
            <a:spLocks noGrp="1"/>
          </p:cNvSpPr>
          <p:nvPr>
            <p:ph type="title"/>
          </p:nvPr>
        </p:nvSpPr>
        <p:spPr/>
        <p:txBody>
          <a:bodyPr/>
          <a:lstStyle/>
          <a:p>
            <a:r>
              <a:rPr lang="en-US" dirty="0" smtClean="0"/>
              <a:t>          CPS Subdivision of PMC Goals</a:t>
            </a:r>
            <a:endParaRPr lang="en-US" dirty="0"/>
          </a:p>
        </p:txBody>
      </p:sp>
    </p:spTree>
    <p:extLst>
      <p:ext uri="{BB962C8B-B14F-4D97-AF65-F5344CB8AC3E}">
        <p14:creationId xmlns:p14="http://schemas.microsoft.com/office/powerpoint/2010/main" xmlns="" val="2052242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r>
              <a:rPr lang="en-US" dirty="0" smtClean="0"/>
              <a:t>Family reunification identifies a child’s own home as the safe and permanent living situation towards which services are directed.  </a:t>
            </a:r>
            <a:endParaRPr lang="en-US" dirty="0" smtClean="0"/>
          </a:p>
          <a:p>
            <a:pPr marL="0" indent="0"/>
            <a:r>
              <a:rPr lang="en-US" dirty="0" smtClean="0"/>
              <a:t>When </a:t>
            </a:r>
            <a:r>
              <a:rPr lang="en-US" dirty="0" smtClean="0"/>
              <a:t>family reunification is the permanency goal:</a:t>
            </a:r>
          </a:p>
          <a:p>
            <a:pPr lvl="1"/>
            <a:r>
              <a:rPr lang="en-US" dirty="0" smtClean="0"/>
              <a:t>Child/children have been removed from the home</a:t>
            </a:r>
          </a:p>
          <a:p>
            <a:pPr lvl="1"/>
            <a:r>
              <a:rPr lang="en-US" dirty="0" smtClean="0"/>
              <a:t>Services will be provided to the parents, child/children, and substitute caregivers</a:t>
            </a:r>
          </a:p>
          <a:p>
            <a:pPr lvl="1"/>
            <a:r>
              <a:rPr lang="en-US" dirty="0" smtClean="0"/>
              <a:t>Determination has been made that the parents are willing and after completing services are able to provide a safe living environment.</a:t>
            </a:r>
          </a:p>
          <a:p>
            <a:pPr marL="0" indent="0"/>
            <a:r>
              <a:rPr lang="en-US" dirty="0" smtClean="0"/>
              <a:t>Reunification may be with the parent from whom the child was removed or the parent who did not have custody at the time of removal. </a:t>
            </a:r>
            <a:endParaRPr lang="en-US" dirty="0"/>
          </a:p>
        </p:txBody>
      </p:sp>
      <p:sp>
        <p:nvSpPr>
          <p:cNvPr id="2" name="Title 1"/>
          <p:cNvSpPr>
            <a:spLocks noGrp="1"/>
          </p:cNvSpPr>
          <p:nvPr>
            <p:ph type="title"/>
          </p:nvPr>
        </p:nvSpPr>
        <p:spPr/>
        <p:txBody>
          <a:bodyPr/>
          <a:lstStyle/>
          <a:p>
            <a:r>
              <a:rPr lang="en-US" dirty="0" smtClean="0"/>
              <a:t>                        Family Reunification</a:t>
            </a:r>
            <a:endParaRPr lang="en-US" dirty="0"/>
          </a:p>
        </p:txBody>
      </p:sp>
    </p:spTree>
    <p:extLst>
      <p:ext uri="{BB962C8B-B14F-4D97-AF65-F5344CB8AC3E}">
        <p14:creationId xmlns:p14="http://schemas.microsoft.com/office/powerpoint/2010/main" xmlns="" val="1132751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r>
              <a:rPr lang="en-US" dirty="0" smtClean="0"/>
              <a:t>Factors to consider are:</a:t>
            </a:r>
          </a:p>
          <a:p>
            <a:pPr lvl="1"/>
            <a:r>
              <a:rPr lang="en-US" sz="2400" dirty="0" smtClean="0"/>
              <a:t>The child’s age and physical and mental vulnerabilities</a:t>
            </a:r>
          </a:p>
          <a:p>
            <a:pPr lvl="1"/>
            <a:r>
              <a:rPr lang="en-US" sz="2400" dirty="0" smtClean="0"/>
              <a:t>The frequency and nature of out of home placement</a:t>
            </a:r>
          </a:p>
          <a:p>
            <a:pPr lvl="1"/>
            <a:r>
              <a:rPr lang="en-US" sz="2400" dirty="0" smtClean="0"/>
              <a:t>The magnitude, frequency, and circumstances of the harm to the child</a:t>
            </a:r>
          </a:p>
          <a:p>
            <a:pPr lvl="1"/>
            <a:r>
              <a:rPr lang="en-US" sz="2400" dirty="0" smtClean="0"/>
              <a:t>Whether the child has been the victim of repeated harm after the initial report and intervention </a:t>
            </a:r>
          </a:p>
          <a:p>
            <a:pPr lvl="1"/>
            <a:r>
              <a:rPr lang="en-US" sz="2400" dirty="0" smtClean="0"/>
              <a:t>Whether the child is fearful of living in or returning home</a:t>
            </a:r>
          </a:p>
          <a:p>
            <a:pPr lvl="1"/>
            <a:r>
              <a:rPr lang="en-US" sz="2400" dirty="0" smtClean="0"/>
              <a:t>The results of psychiatric, psychological, or developmental evaluations of the child, the parents, other family members, or others who have access to the child</a:t>
            </a:r>
          </a:p>
          <a:p>
            <a:pPr lvl="1"/>
            <a:r>
              <a:rPr lang="en-US" sz="2400" dirty="0" smtClean="0"/>
              <a:t>Whether there is a history of abusive or assaultive conduct by the child’s family or others who have access to the child’s home</a:t>
            </a:r>
            <a:endParaRPr lang="en-US" sz="2400" dirty="0"/>
          </a:p>
        </p:txBody>
      </p:sp>
      <p:sp>
        <p:nvSpPr>
          <p:cNvPr id="2" name="Title 1"/>
          <p:cNvSpPr>
            <a:spLocks noGrp="1"/>
          </p:cNvSpPr>
          <p:nvPr>
            <p:ph type="title"/>
          </p:nvPr>
        </p:nvSpPr>
        <p:spPr/>
        <p:txBody>
          <a:bodyPr>
            <a:normAutofit fontScale="90000"/>
          </a:bodyPr>
          <a:lstStyle/>
          <a:p>
            <a:r>
              <a:rPr lang="en-US" sz="3600" dirty="0" smtClean="0"/>
              <a:t>Useful Factors to Consider With Goal of Reunification</a:t>
            </a:r>
            <a:endParaRPr lang="en-US" sz="3600" dirty="0"/>
          </a:p>
        </p:txBody>
      </p:sp>
    </p:spTree>
    <p:extLst>
      <p:ext uri="{BB962C8B-B14F-4D97-AF65-F5344CB8AC3E}">
        <p14:creationId xmlns:p14="http://schemas.microsoft.com/office/powerpoint/2010/main" xmlns="" val="32997686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232</TotalTime>
  <Words>1295</Words>
  <Application>Microsoft Office PowerPoint</Application>
  <PresentationFormat>Custom</PresentationFormat>
  <Paragraphs>129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PMC 201</vt:lpstr>
      <vt:lpstr>                    Permanency Planning</vt:lpstr>
      <vt:lpstr>          Concurrent Permanency Planning</vt:lpstr>
      <vt:lpstr>              Working with the Family of Origin</vt:lpstr>
      <vt:lpstr>Factors to Consider When Planning Permanency</vt:lpstr>
      <vt:lpstr>           Prioritizing Permanency Goals</vt:lpstr>
      <vt:lpstr>          CPS Subdivision of PMC Goals</vt:lpstr>
      <vt:lpstr>                        Family Reunification</vt:lpstr>
      <vt:lpstr>Useful Factors to Consider With Goal of Reunification</vt:lpstr>
      <vt:lpstr>                        Factors Continued</vt:lpstr>
      <vt:lpstr>                          Factors Continued</vt:lpstr>
      <vt:lpstr>                                   Adoption</vt:lpstr>
      <vt:lpstr>                             Adoption</vt:lpstr>
      <vt:lpstr>                   Adoption Vs Conservatorship</vt:lpstr>
      <vt:lpstr>Permanent Managing Conservatorship with     Permanency Care Assistance </vt:lpstr>
      <vt:lpstr>Another Planned Permanent Living Arrangement</vt:lpstr>
      <vt:lpstr>Categories of Another Planned Permanent Living Arrangement</vt:lpstr>
      <vt:lpstr>                             Final Words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PMC 201</dc:title>
  <dc:creator>Amy Harding</dc:creator>
  <cp:lastModifiedBy>User</cp:lastModifiedBy>
  <cp:revision>27</cp:revision>
  <dcterms:created xsi:type="dcterms:W3CDTF">2017-09-05T18:56:27Z</dcterms:created>
  <dcterms:modified xsi:type="dcterms:W3CDTF">2017-09-18T21:39:55Z</dcterms:modified>
</cp:coreProperties>
</file>