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6"/>
  </p:notesMasterIdLst>
  <p:handoutMasterIdLst>
    <p:handoutMasterId r:id="rId37"/>
  </p:handoutMasterIdLst>
  <p:sldIdLst>
    <p:sldId id="282" r:id="rId2"/>
    <p:sldId id="357" r:id="rId3"/>
    <p:sldId id="320" r:id="rId4"/>
    <p:sldId id="464" r:id="rId5"/>
    <p:sldId id="457" r:id="rId6"/>
    <p:sldId id="458" r:id="rId7"/>
    <p:sldId id="360" r:id="rId8"/>
    <p:sldId id="359" r:id="rId9"/>
    <p:sldId id="459" r:id="rId10"/>
    <p:sldId id="362" r:id="rId11"/>
    <p:sldId id="465" r:id="rId12"/>
    <p:sldId id="451" r:id="rId13"/>
    <p:sldId id="345" r:id="rId14"/>
    <p:sldId id="400" r:id="rId15"/>
    <p:sldId id="401" r:id="rId16"/>
    <p:sldId id="402" r:id="rId17"/>
    <p:sldId id="430" r:id="rId18"/>
    <p:sldId id="452" r:id="rId19"/>
    <p:sldId id="406" r:id="rId20"/>
    <p:sldId id="411" r:id="rId21"/>
    <p:sldId id="453" r:id="rId22"/>
    <p:sldId id="470" r:id="rId23"/>
    <p:sldId id="471" r:id="rId24"/>
    <p:sldId id="454" r:id="rId25"/>
    <p:sldId id="418" r:id="rId26"/>
    <p:sldId id="417" r:id="rId27"/>
    <p:sldId id="431" r:id="rId28"/>
    <p:sldId id="414" r:id="rId29"/>
    <p:sldId id="462" r:id="rId30"/>
    <p:sldId id="380" r:id="rId31"/>
    <p:sldId id="426" r:id="rId32"/>
    <p:sldId id="474" r:id="rId33"/>
    <p:sldId id="446" r:id="rId34"/>
    <p:sldId id="473" r:id="rId3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a Tuthill" initials="MT" lastIdx="5" clrIdx="0">
    <p:extLst/>
  </p:cmAuthor>
  <p:cmAuthor id="2" name="Mansell,Kimberlie K (DFPS)" initials="MK("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D20B"/>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68" autoAdjust="0"/>
    <p:restoredTop sz="62446" autoAdjust="0"/>
  </p:normalViewPr>
  <p:slideViewPr>
    <p:cSldViewPr>
      <p:cViewPr>
        <p:scale>
          <a:sx n="60" d="100"/>
          <a:sy n="60" d="100"/>
        </p:scale>
        <p:origin x="1306" y="-83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3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AF26E6-4D5D-46EA-94B1-CACF010C6339}"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563CDCA9-B98D-47E8-90E8-42DE853703B7}">
      <dgm:prSet phldrT="[Text]"/>
      <dgm:spPr/>
      <dgm:t>
        <a:bodyPr/>
        <a:lstStyle/>
        <a:p>
          <a:r>
            <a:rPr lang="en-US" dirty="0" smtClean="0"/>
            <a:t>Family Reunification</a:t>
          </a:r>
          <a:endParaRPr lang="en-US" dirty="0"/>
        </a:p>
      </dgm:t>
    </dgm:pt>
    <dgm:pt modelId="{90BE37D3-1953-4279-BBA0-1837FF3768CD}" type="parTrans" cxnId="{B13461E7-8601-4256-B9CD-EEFC8490F49C}">
      <dgm:prSet/>
      <dgm:spPr/>
      <dgm:t>
        <a:bodyPr/>
        <a:lstStyle/>
        <a:p>
          <a:endParaRPr lang="en-US"/>
        </a:p>
      </dgm:t>
    </dgm:pt>
    <dgm:pt modelId="{47CC3410-3483-4AA1-8754-D793BA974F75}" type="sibTrans" cxnId="{B13461E7-8601-4256-B9CD-EEFC8490F49C}">
      <dgm:prSet/>
      <dgm:spPr/>
      <dgm:t>
        <a:bodyPr/>
        <a:lstStyle/>
        <a:p>
          <a:endParaRPr lang="en-US"/>
        </a:p>
      </dgm:t>
    </dgm:pt>
    <dgm:pt modelId="{4D86C6F5-A8DF-4FEE-BC41-F7EF6644A905}">
      <dgm:prSet phldrT="[Text]"/>
      <dgm:spPr/>
      <dgm:t>
        <a:bodyPr/>
        <a:lstStyle/>
        <a:p>
          <a:r>
            <a:rPr lang="en-US" dirty="0" smtClean="0"/>
            <a:t>Regions 3, </a:t>
          </a:r>
          <a:r>
            <a:rPr lang="en-US" dirty="0" err="1" smtClean="0"/>
            <a:t>6a</a:t>
          </a:r>
          <a:r>
            <a:rPr lang="en-US" dirty="0" smtClean="0"/>
            <a:t> (Harris County), 7, and 8</a:t>
          </a:r>
          <a:endParaRPr lang="en-US" dirty="0"/>
        </a:p>
      </dgm:t>
    </dgm:pt>
    <dgm:pt modelId="{87450D7F-0DA9-487A-AAAC-4231FF05A3C5}" type="parTrans" cxnId="{33171D82-F3F6-4811-A943-269FA60C6A84}">
      <dgm:prSet/>
      <dgm:spPr/>
      <dgm:t>
        <a:bodyPr/>
        <a:lstStyle/>
        <a:p>
          <a:endParaRPr lang="en-US"/>
        </a:p>
      </dgm:t>
    </dgm:pt>
    <dgm:pt modelId="{243270FE-F7BA-4F01-9327-CCD7E021A96E}" type="sibTrans" cxnId="{33171D82-F3F6-4811-A943-269FA60C6A84}">
      <dgm:prSet/>
      <dgm:spPr/>
      <dgm:t>
        <a:bodyPr/>
        <a:lstStyle/>
        <a:p>
          <a:endParaRPr lang="en-US"/>
        </a:p>
      </dgm:t>
    </dgm:pt>
    <dgm:pt modelId="{ED7B0D49-EEC7-4C38-A820-D9323982224A}">
      <dgm:prSet phldrT="[Text]" custT="1"/>
      <dgm:spPr/>
      <dgm:t>
        <a:bodyPr/>
        <a:lstStyle/>
        <a:p>
          <a:r>
            <a:rPr lang="en-US" sz="2800" dirty="0" smtClean="0"/>
            <a:t>Exits to Relatives</a:t>
          </a:r>
          <a:endParaRPr lang="en-US" sz="2800" dirty="0"/>
        </a:p>
      </dgm:t>
    </dgm:pt>
    <dgm:pt modelId="{15A40E7C-287B-4E91-BAF1-AEE50ED1BFE4}" type="parTrans" cxnId="{B66B841E-0A13-4227-AA6E-13E7D96D8628}">
      <dgm:prSet/>
      <dgm:spPr/>
      <dgm:t>
        <a:bodyPr/>
        <a:lstStyle/>
        <a:p>
          <a:endParaRPr lang="en-US"/>
        </a:p>
      </dgm:t>
    </dgm:pt>
    <dgm:pt modelId="{01CE0C76-E48B-4D5B-B518-1ED2DA1A8BE4}" type="sibTrans" cxnId="{B66B841E-0A13-4227-AA6E-13E7D96D8628}">
      <dgm:prSet/>
      <dgm:spPr/>
      <dgm:t>
        <a:bodyPr/>
        <a:lstStyle/>
        <a:p>
          <a:endParaRPr lang="en-US"/>
        </a:p>
      </dgm:t>
    </dgm:pt>
    <dgm:pt modelId="{3D71851C-93F0-4F2B-B063-5AC49BBA5D7B}">
      <dgm:prSet phldrT="[Text]" custT="1"/>
      <dgm:spPr/>
      <dgm:t>
        <a:bodyPr/>
        <a:lstStyle/>
        <a:p>
          <a:r>
            <a:rPr lang="en-US" sz="2400" dirty="0" smtClean="0"/>
            <a:t>Regions 1, 2, 4/5, 9</a:t>
          </a:r>
          <a:endParaRPr lang="en-US" sz="2400" dirty="0"/>
        </a:p>
      </dgm:t>
    </dgm:pt>
    <dgm:pt modelId="{8A8E5A1D-86A5-48AB-B431-E5147D63FAB7}" type="parTrans" cxnId="{C87055AE-A4CD-494C-B8BB-F73DB72448CE}">
      <dgm:prSet/>
      <dgm:spPr/>
      <dgm:t>
        <a:bodyPr/>
        <a:lstStyle/>
        <a:p>
          <a:endParaRPr lang="en-US"/>
        </a:p>
      </dgm:t>
    </dgm:pt>
    <dgm:pt modelId="{935AB4C2-E87B-40A3-B315-02793361610B}" type="sibTrans" cxnId="{C87055AE-A4CD-494C-B8BB-F73DB72448CE}">
      <dgm:prSet/>
      <dgm:spPr/>
      <dgm:t>
        <a:bodyPr/>
        <a:lstStyle/>
        <a:p>
          <a:endParaRPr lang="en-US"/>
        </a:p>
      </dgm:t>
    </dgm:pt>
    <dgm:pt modelId="{0D13AAFB-FEC7-474C-A4D7-AD5557C76827}">
      <dgm:prSet phldrT="[Text]" custT="1"/>
      <dgm:spPr/>
      <dgm:t>
        <a:bodyPr/>
        <a:lstStyle/>
        <a:p>
          <a:r>
            <a:rPr lang="en-US" sz="2800" dirty="0" smtClean="0"/>
            <a:t>Adoption</a:t>
          </a:r>
          <a:endParaRPr lang="en-US" sz="2800" dirty="0"/>
        </a:p>
      </dgm:t>
    </dgm:pt>
    <dgm:pt modelId="{3BE7F874-28E8-4A2F-A551-C5BBBA031D09}" type="parTrans" cxnId="{88F2427C-954C-4AEB-B215-2E4B039F4F88}">
      <dgm:prSet/>
      <dgm:spPr/>
      <dgm:t>
        <a:bodyPr/>
        <a:lstStyle/>
        <a:p>
          <a:endParaRPr lang="en-US"/>
        </a:p>
      </dgm:t>
    </dgm:pt>
    <dgm:pt modelId="{25200768-E25D-4F92-B2E6-C5B5078F16F4}" type="sibTrans" cxnId="{88F2427C-954C-4AEB-B215-2E4B039F4F88}">
      <dgm:prSet/>
      <dgm:spPr/>
      <dgm:t>
        <a:bodyPr/>
        <a:lstStyle/>
        <a:p>
          <a:endParaRPr lang="en-US"/>
        </a:p>
      </dgm:t>
    </dgm:pt>
    <dgm:pt modelId="{E0A068E1-0A11-4E17-871A-C473F2B54848}">
      <dgm:prSet phldrT="[Text]" custT="1"/>
      <dgm:spPr/>
      <dgm:t>
        <a:bodyPr/>
        <a:lstStyle/>
        <a:p>
          <a:r>
            <a:rPr lang="en-US" sz="2400" dirty="0" smtClean="0"/>
            <a:t>Regions </a:t>
          </a:r>
          <a:r>
            <a:rPr lang="en-US" sz="2400" dirty="0" err="1" smtClean="0"/>
            <a:t>6b</a:t>
          </a:r>
          <a:r>
            <a:rPr lang="en-US" sz="2400" dirty="0" smtClean="0"/>
            <a:t>, 10, and 11</a:t>
          </a:r>
          <a:endParaRPr lang="en-US" sz="2400" dirty="0"/>
        </a:p>
      </dgm:t>
    </dgm:pt>
    <dgm:pt modelId="{D1F2F819-3831-41D6-B3CC-6B78D6442EE0}" type="parTrans" cxnId="{851FEE14-F0E3-45D5-8DB0-015382AD80D7}">
      <dgm:prSet/>
      <dgm:spPr/>
      <dgm:t>
        <a:bodyPr/>
        <a:lstStyle/>
        <a:p>
          <a:endParaRPr lang="en-US"/>
        </a:p>
      </dgm:t>
    </dgm:pt>
    <dgm:pt modelId="{E053111F-5491-4CF0-8AB0-2D66674FED7E}" type="sibTrans" cxnId="{851FEE14-F0E3-45D5-8DB0-015382AD80D7}">
      <dgm:prSet/>
      <dgm:spPr/>
      <dgm:t>
        <a:bodyPr/>
        <a:lstStyle/>
        <a:p>
          <a:endParaRPr lang="en-US"/>
        </a:p>
      </dgm:t>
    </dgm:pt>
    <dgm:pt modelId="{D7BD184D-E7DF-4DC3-9FBA-C367CB2E3DD8}" type="pres">
      <dgm:prSet presAssocID="{4FAF26E6-4D5D-46EA-94B1-CACF010C6339}" presName="Name0" presStyleCnt="0">
        <dgm:presLayoutVars>
          <dgm:chMax val="7"/>
          <dgm:chPref val="7"/>
          <dgm:dir/>
        </dgm:presLayoutVars>
      </dgm:prSet>
      <dgm:spPr/>
      <dgm:t>
        <a:bodyPr/>
        <a:lstStyle/>
        <a:p>
          <a:endParaRPr lang="en-US"/>
        </a:p>
      </dgm:t>
    </dgm:pt>
    <dgm:pt modelId="{EC1D136F-00B2-49BD-9C3E-91FE09A2FBC1}" type="pres">
      <dgm:prSet presAssocID="{4FAF26E6-4D5D-46EA-94B1-CACF010C6339}" presName="Name1" presStyleCnt="0"/>
      <dgm:spPr/>
    </dgm:pt>
    <dgm:pt modelId="{12546323-9C06-4146-BC1F-9A8D69775E9E}" type="pres">
      <dgm:prSet presAssocID="{4FAF26E6-4D5D-46EA-94B1-CACF010C6339}" presName="cycle" presStyleCnt="0"/>
      <dgm:spPr/>
    </dgm:pt>
    <dgm:pt modelId="{11B013F6-B564-49A9-8681-0F071370E27A}" type="pres">
      <dgm:prSet presAssocID="{4FAF26E6-4D5D-46EA-94B1-CACF010C6339}" presName="srcNode" presStyleLbl="node1" presStyleIdx="0" presStyleCnt="3"/>
      <dgm:spPr/>
    </dgm:pt>
    <dgm:pt modelId="{D874C433-5B2A-4967-BA7D-8B8BFBC9EE96}" type="pres">
      <dgm:prSet presAssocID="{4FAF26E6-4D5D-46EA-94B1-CACF010C6339}" presName="conn" presStyleLbl="parChTrans1D2" presStyleIdx="0" presStyleCnt="1"/>
      <dgm:spPr/>
      <dgm:t>
        <a:bodyPr/>
        <a:lstStyle/>
        <a:p>
          <a:endParaRPr lang="en-US"/>
        </a:p>
      </dgm:t>
    </dgm:pt>
    <dgm:pt modelId="{14E7AB82-1A72-4D27-B6F9-ACC7A4466E11}" type="pres">
      <dgm:prSet presAssocID="{4FAF26E6-4D5D-46EA-94B1-CACF010C6339}" presName="extraNode" presStyleLbl="node1" presStyleIdx="0" presStyleCnt="3"/>
      <dgm:spPr/>
    </dgm:pt>
    <dgm:pt modelId="{CEFCF0D8-CC5F-48E2-A377-4BBBA3F3ABCE}" type="pres">
      <dgm:prSet presAssocID="{4FAF26E6-4D5D-46EA-94B1-CACF010C6339}" presName="dstNode" presStyleLbl="node1" presStyleIdx="0" presStyleCnt="3"/>
      <dgm:spPr/>
    </dgm:pt>
    <dgm:pt modelId="{F5F6201D-AE20-4B5B-8475-3CFACB81EAF2}" type="pres">
      <dgm:prSet presAssocID="{563CDCA9-B98D-47E8-90E8-42DE853703B7}" presName="text_1" presStyleLbl="node1" presStyleIdx="0" presStyleCnt="3">
        <dgm:presLayoutVars>
          <dgm:bulletEnabled val="1"/>
        </dgm:presLayoutVars>
      </dgm:prSet>
      <dgm:spPr/>
      <dgm:t>
        <a:bodyPr/>
        <a:lstStyle/>
        <a:p>
          <a:endParaRPr lang="en-US"/>
        </a:p>
      </dgm:t>
    </dgm:pt>
    <dgm:pt modelId="{CE6B8257-6DB0-4C87-A160-AA769D6E2091}" type="pres">
      <dgm:prSet presAssocID="{563CDCA9-B98D-47E8-90E8-42DE853703B7}" presName="accent_1" presStyleCnt="0"/>
      <dgm:spPr/>
    </dgm:pt>
    <dgm:pt modelId="{25A5AB1C-A3B6-4E5E-855F-34E96D7C45F6}" type="pres">
      <dgm:prSet presAssocID="{563CDCA9-B98D-47E8-90E8-42DE853703B7}" presName="accentRepeatNode" presStyleLbl="solidFgAcc1" presStyleIdx="0" presStyleCnt="3"/>
      <dgm:spPr>
        <a:solidFill>
          <a:srgbClr val="F3D20B"/>
        </a:solidFill>
      </dgm:spPr>
      <dgm:t>
        <a:bodyPr/>
        <a:lstStyle/>
        <a:p>
          <a:endParaRPr lang="en-US"/>
        </a:p>
      </dgm:t>
    </dgm:pt>
    <dgm:pt modelId="{2D3EC09C-E856-452B-8108-08087D4247F7}" type="pres">
      <dgm:prSet presAssocID="{ED7B0D49-EEC7-4C38-A820-D9323982224A}" presName="text_2" presStyleLbl="node1" presStyleIdx="1" presStyleCnt="3" custLinFactNeighborX="-429" custLinFactNeighborY="-6250">
        <dgm:presLayoutVars>
          <dgm:bulletEnabled val="1"/>
        </dgm:presLayoutVars>
      </dgm:prSet>
      <dgm:spPr/>
      <dgm:t>
        <a:bodyPr/>
        <a:lstStyle/>
        <a:p>
          <a:endParaRPr lang="en-US"/>
        </a:p>
      </dgm:t>
    </dgm:pt>
    <dgm:pt modelId="{96026669-6722-48C9-AF17-DC5BD136B39A}" type="pres">
      <dgm:prSet presAssocID="{ED7B0D49-EEC7-4C38-A820-D9323982224A}" presName="accent_2" presStyleCnt="0"/>
      <dgm:spPr/>
    </dgm:pt>
    <dgm:pt modelId="{20F3C8EA-41E0-4843-9448-662496992DEA}" type="pres">
      <dgm:prSet presAssocID="{ED7B0D49-EEC7-4C38-A820-D9323982224A}" presName="accentRepeatNode" presStyleLbl="solidFgAcc1" presStyleIdx="1" presStyleCnt="3"/>
      <dgm:spPr>
        <a:solidFill>
          <a:srgbClr val="00B050"/>
        </a:solidFill>
      </dgm:spPr>
      <dgm:t>
        <a:bodyPr/>
        <a:lstStyle/>
        <a:p>
          <a:endParaRPr lang="en-US"/>
        </a:p>
      </dgm:t>
    </dgm:pt>
    <dgm:pt modelId="{65C7C9FA-E629-4FF1-83DB-7DAD743EA5CF}" type="pres">
      <dgm:prSet presAssocID="{0D13AAFB-FEC7-474C-A4D7-AD5557C76827}" presName="text_3" presStyleLbl="node1" presStyleIdx="2" presStyleCnt="3">
        <dgm:presLayoutVars>
          <dgm:bulletEnabled val="1"/>
        </dgm:presLayoutVars>
      </dgm:prSet>
      <dgm:spPr/>
      <dgm:t>
        <a:bodyPr/>
        <a:lstStyle/>
        <a:p>
          <a:endParaRPr lang="en-US"/>
        </a:p>
      </dgm:t>
    </dgm:pt>
    <dgm:pt modelId="{F2FA0B1A-D20C-4D9D-B66E-448C20E9A580}" type="pres">
      <dgm:prSet presAssocID="{0D13AAFB-FEC7-474C-A4D7-AD5557C76827}" presName="accent_3" presStyleCnt="0"/>
      <dgm:spPr/>
    </dgm:pt>
    <dgm:pt modelId="{F26BCE29-B195-48DA-9918-5260DD740E06}" type="pres">
      <dgm:prSet presAssocID="{0D13AAFB-FEC7-474C-A4D7-AD5557C76827}" presName="accentRepeatNode" presStyleLbl="solidFgAcc1" presStyleIdx="2" presStyleCnt="3"/>
      <dgm:spPr>
        <a:solidFill>
          <a:schemeClr val="accent3">
            <a:lumMod val="75000"/>
          </a:schemeClr>
        </a:solidFill>
      </dgm:spPr>
      <dgm:t>
        <a:bodyPr/>
        <a:lstStyle/>
        <a:p>
          <a:endParaRPr lang="en-US"/>
        </a:p>
      </dgm:t>
    </dgm:pt>
  </dgm:ptLst>
  <dgm:cxnLst>
    <dgm:cxn modelId="{88F2427C-954C-4AEB-B215-2E4B039F4F88}" srcId="{4FAF26E6-4D5D-46EA-94B1-CACF010C6339}" destId="{0D13AAFB-FEC7-474C-A4D7-AD5557C76827}" srcOrd="2" destOrd="0" parTransId="{3BE7F874-28E8-4A2F-A551-C5BBBA031D09}" sibTransId="{25200768-E25D-4F92-B2E6-C5B5078F16F4}"/>
    <dgm:cxn modelId="{7C9BDBD5-DFBF-4814-926A-9477677E82E3}" type="presOf" srcId="{ED7B0D49-EEC7-4C38-A820-D9323982224A}" destId="{2D3EC09C-E856-452B-8108-08087D4247F7}" srcOrd="0" destOrd="0" presId="urn:microsoft.com/office/officeart/2008/layout/VerticalCurvedList"/>
    <dgm:cxn modelId="{231C73BC-D27C-4B1E-946F-2CD4B17765E8}" type="presOf" srcId="{4FAF26E6-4D5D-46EA-94B1-CACF010C6339}" destId="{D7BD184D-E7DF-4DC3-9FBA-C367CB2E3DD8}" srcOrd="0" destOrd="0" presId="urn:microsoft.com/office/officeart/2008/layout/VerticalCurvedList"/>
    <dgm:cxn modelId="{3A2F2C19-9F5A-4C56-BE74-A62D55F8DA8E}" type="presOf" srcId="{0D13AAFB-FEC7-474C-A4D7-AD5557C76827}" destId="{65C7C9FA-E629-4FF1-83DB-7DAD743EA5CF}" srcOrd="0" destOrd="0" presId="urn:microsoft.com/office/officeart/2008/layout/VerticalCurvedList"/>
    <dgm:cxn modelId="{1CEA12C4-0F52-466A-84C2-B3B7236BC566}" type="presOf" srcId="{563CDCA9-B98D-47E8-90E8-42DE853703B7}" destId="{F5F6201D-AE20-4B5B-8475-3CFACB81EAF2}" srcOrd="0" destOrd="0" presId="urn:microsoft.com/office/officeart/2008/layout/VerticalCurvedList"/>
    <dgm:cxn modelId="{C87055AE-A4CD-494C-B8BB-F73DB72448CE}" srcId="{ED7B0D49-EEC7-4C38-A820-D9323982224A}" destId="{3D71851C-93F0-4F2B-B063-5AC49BBA5D7B}" srcOrd="0" destOrd="0" parTransId="{8A8E5A1D-86A5-48AB-B431-E5147D63FAB7}" sibTransId="{935AB4C2-E87B-40A3-B315-02793361610B}"/>
    <dgm:cxn modelId="{33171D82-F3F6-4811-A943-269FA60C6A84}" srcId="{563CDCA9-B98D-47E8-90E8-42DE853703B7}" destId="{4D86C6F5-A8DF-4FEE-BC41-F7EF6644A905}" srcOrd="0" destOrd="0" parTransId="{87450D7F-0DA9-487A-AAAC-4231FF05A3C5}" sibTransId="{243270FE-F7BA-4F01-9327-CCD7E021A96E}"/>
    <dgm:cxn modelId="{57AC35D8-FFF9-4607-A7C1-AA309DB73EF2}" type="presOf" srcId="{243270FE-F7BA-4F01-9327-CCD7E021A96E}" destId="{D874C433-5B2A-4967-BA7D-8B8BFBC9EE96}" srcOrd="0" destOrd="0" presId="urn:microsoft.com/office/officeart/2008/layout/VerticalCurvedList"/>
    <dgm:cxn modelId="{851FEE14-F0E3-45D5-8DB0-015382AD80D7}" srcId="{0D13AAFB-FEC7-474C-A4D7-AD5557C76827}" destId="{E0A068E1-0A11-4E17-871A-C473F2B54848}" srcOrd="0" destOrd="0" parTransId="{D1F2F819-3831-41D6-B3CC-6B78D6442EE0}" sibTransId="{E053111F-5491-4CF0-8AB0-2D66674FED7E}"/>
    <dgm:cxn modelId="{2DA00EC9-308B-495A-84E6-CF5A3604C9BB}" type="presOf" srcId="{4D86C6F5-A8DF-4FEE-BC41-F7EF6644A905}" destId="{F5F6201D-AE20-4B5B-8475-3CFACB81EAF2}" srcOrd="0" destOrd="1" presId="urn:microsoft.com/office/officeart/2008/layout/VerticalCurvedList"/>
    <dgm:cxn modelId="{B66B841E-0A13-4227-AA6E-13E7D96D8628}" srcId="{4FAF26E6-4D5D-46EA-94B1-CACF010C6339}" destId="{ED7B0D49-EEC7-4C38-A820-D9323982224A}" srcOrd="1" destOrd="0" parTransId="{15A40E7C-287B-4E91-BAF1-AEE50ED1BFE4}" sibTransId="{01CE0C76-E48B-4D5B-B518-1ED2DA1A8BE4}"/>
    <dgm:cxn modelId="{4F5F9AF6-497D-46B0-A205-2561C7A315B2}" type="presOf" srcId="{E0A068E1-0A11-4E17-871A-C473F2B54848}" destId="{65C7C9FA-E629-4FF1-83DB-7DAD743EA5CF}" srcOrd="0" destOrd="1" presId="urn:microsoft.com/office/officeart/2008/layout/VerticalCurvedList"/>
    <dgm:cxn modelId="{B13461E7-8601-4256-B9CD-EEFC8490F49C}" srcId="{4FAF26E6-4D5D-46EA-94B1-CACF010C6339}" destId="{563CDCA9-B98D-47E8-90E8-42DE853703B7}" srcOrd="0" destOrd="0" parTransId="{90BE37D3-1953-4279-BBA0-1837FF3768CD}" sibTransId="{47CC3410-3483-4AA1-8754-D793BA974F75}"/>
    <dgm:cxn modelId="{9B6BC4CD-4E43-488B-B07A-F644DDB7ADF0}" type="presOf" srcId="{3D71851C-93F0-4F2B-B063-5AC49BBA5D7B}" destId="{2D3EC09C-E856-452B-8108-08087D4247F7}" srcOrd="0" destOrd="1" presId="urn:microsoft.com/office/officeart/2008/layout/VerticalCurvedList"/>
    <dgm:cxn modelId="{E08BA594-0AC2-458E-BF53-C753607FEC4F}" type="presParOf" srcId="{D7BD184D-E7DF-4DC3-9FBA-C367CB2E3DD8}" destId="{EC1D136F-00B2-49BD-9C3E-91FE09A2FBC1}" srcOrd="0" destOrd="0" presId="urn:microsoft.com/office/officeart/2008/layout/VerticalCurvedList"/>
    <dgm:cxn modelId="{30361B50-5AA1-496A-986A-F0477ACB6982}" type="presParOf" srcId="{EC1D136F-00B2-49BD-9C3E-91FE09A2FBC1}" destId="{12546323-9C06-4146-BC1F-9A8D69775E9E}" srcOrd="0" destOrd="0" presId="urn:microsoft.com/office/officeart/2008/layout/VerticalCurvedList"/>
    <dgm:cxn modelId="{E9D9601A-D86B-488E-A9BB-DD4EAE5A0FFE}" type="presParOf" srcId="{12546323-9C06-4146-BC1F-9A8D69775E9E}" destId="{11B013F6-B564-49A9-8681-0F071370E27A}" srcOrd="0" destOrd="0" presId="urn:microsoft.com/office/officeart/2008/layout/VerticalCurvedList"/>
    <dgm:cxn modelId="{B3F0186D-A217-48EB-A918-8DC8A633CA97}" type="presParOf" srcId="{12546323-9C06-4146-BC1F-9A8D69775E9E}" destId="{D874C433-5B2A-4967-BA7D-8B8BFBC9EE96}" srcOrd="1" destOrd="0" presId="urn:microsoft.com/office/officeart/2008/layout/VerticalCurvedList"/>
    <dgm:cxn modelId="{063491E7-7D40-4635-B0D9-83B43867D97F}" type="presParOf" srcId="{12546323-9C06-4146-BC1F-9A8D69775E9E}" destId="{14E7AB82-1A72-4D27-B6F9-ACC7A4466E11}" srcOrd="2" destOrd="0" presId="urn:microsoft.com/office/officeart/2008/layout/VerticalCurvedList"/>
    <dgm:cxn modelId="{DFA3FEAE-6408-4CB8-914F-D81EAA6F8351}" type="presParOf" srcId="{12546323-9C06-4146-BC1F-9A8D69775E9E}" destId="{CEFCF0D8-CC5F-48E2-A377-4BBBA3F3ABCE}" srcOrd="3" destOrd="0" presId="urn:microsoft.com/office/officeart/2008/layout/VerticalCurvedList"/>
    <dgm:cxn modelId="{8412C078-ACA3-496C-922C-1895E8188A56}" type="presParOf" srcId="{EC1D136F-00B2-49BD-9C3E-91FE09A2FBC1}" destId="{F5F6201D-AE20-4B5B-8475-3CFACB81EAF2}" srcOrd="1" destOrd="0" presId="urn:microsoft.com/office/officeart/2008/layout/VerticalCurvedList"/>
    <dgm:cxn modelId="{A44B51B7-D7D3-49DD-AF14-0D4BF9EE0BD6}" type="presParOf" srcId="{EC1D136F-00B2-49BD-9C3E-91FE09A2FBC1}" destId="{CE6B8257-6DB0-4C87-A160-AA769D6E2091}" srcOrd="2" destOrd="0" presId="urn:microsoft.com/office/officeart/2008/layout/VerticalCurvedList"/>
    <dgm:cxn modelId="{83F34266-893E-4127-BE95-2A89BDAF351E}" type="presParOf" srcId="{CE6B8257-6DB0-4C87-A160-AA769D6E2091}" destId="{25A5AB1C-A3B6-4E5E-855F-34E96D7C45F6}" srcOrd="0" destOrd="0" presId="urn:microsoft.com/office/officeart/2008/layout/VerticalCurvedList"/>
    <dgm:cxn modelId="{62D8B698-E327-4913-BE5F-8022BA2716C8}" type="presParOf" srcId="{EC1D136F-00B2-49BD-9C3E-91FE09A2FBC1}" destId="{2D3EC09C-E856-452B-8108-08087D4247F7}" srcOrd="3" destOrd="0" presId="urn:microsoft.com/office/officeart/2008/layout/VerticalCurvedList"/>
    <dgm:cxn modelId="{3ADB9221-C418-487D-ABAB-10FAFBF3BE7A}" type="presParOf" srcId="{EC1D136F-00B2-49BD-9C3E-91FE09A2FBC1}" destId="{96026669-6722-48C9-AF17-DC5BD136B39A}" srcOrd="4" destOrd="0" presId="urn:microsoft.com/office/officeart/2008/layout/VerticalCurvedList"/>
    <dgm:cxn modelId="{8014D141-5C5C-44D1-B351-D3C0FF07AD13}" type="presParOf" srcId="{96026669-6722-48C9-AF17-DC5BD136B39A}" destId="{20F3C8EA-41E0-4843-9448-662496992DEA}" srcOrd="0" destOrd="0" presId="urn:microsoft.com/office/officeart/2008/layout/VerticalCurvedList"/>
    <dgm:cxn modelId="{9070A497-BF91-41A5-92B7-D6F8F820F3DB}" type="presParOf" srcId="{EC1D136F-00B2-49BD-9C3E-91FE09A2FBC1}" destId="{65C7C9FA-E629-4FF1-83DB-7DAD743EA5CF}" srcOrd="5" destOrd="0" presId="urn:microsoft.com/office/officeart/2008/layout/VerticalCurvedList"/>
    <dgm:cxn modelId="{82153708-0AE6-45C2-9DC6-CE56BA21D935}" type="presParOf" srcId="{EC1D136F-00B2-49BD-9C3E-91FE09A2FBC1}" destId="{F2FA0B1A-D20C-4D9D-B66E-448C20E9A580}" srcOrd="6" destOrd="0" presId="urn:microsoft.com/office/officeart/2008/layout/VerticalCurvedList"/>
    <dgm:cxn modelId="{81EFBF29-D0E1-42C7-9F26-69974CFC0A2C}" type="presParOf" srcId="{F2FA0B1A-D20C-4D9D-B66E-448C20E9A580}" destId="{F26BCE29-B195-48DA-9918-5260DD740E0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4C433-5B2A-4967-BA7D-8B8BFBC9EE96}">
      <dsp:nvSpPr>
        <dsp:cNvPr id="0" name=""/>
        <dsp:cNvSpPr/>
      </dsp:nvSpPr>
      <dsp:spPr>
        <a:xfrm>
          <a:off x="-5427139" y="-831103"/>
          <a:ext cx="6462806" cy="6462806"/>
        </a:xfrm>
        <a:prstGeom prst="blockArc">
          <a:avLst>
            <a:gd name="adj1" fmla="val 18900000"/>
            <a:gd name="adj2" fmla="val 2700000"/>
            <a:gd name="adj3" fmla="val 334"/>
          </a:avLst>
        </a:pr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F6201D-AE20-4B5B-8475-3CFACB81EAF2}">
      <dsp:nvSpPr>
        <dsp:cNvPr id="0" name=""/>
        <dsp:cNvSpPr/>
      </dsp:nvSpPr>
      <dsp:spPr>
        <a:xfrm>
          <a:off x="666323" y="480059"/>
          <a:ext cx="6125428" cy="96012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71120" rIns="71120" bIns="71120" numCol="1" spcCol="1270" anchor="t" anchorCtr="0">
          <a:noAutofit/>
        </a:bodyPr>
        <a:lstStyle/>
        <a:p>
          <a:pPr lvl="0" algn="l" defTabSz="1244600">
            <a:lnSpc>
              <a:spcPct val="90000"/>
            </a:lnSpc>
            <a:spcBef>
              <a:spcPct val="0"/>
            </a:spcBef>
            <a:spcAft>
              <a:spcPct val="35000"/>
            </a:spcAft>
          </a:pPr>
          <a:r>
            <a:rPr lang="en-US" sz="2800" kern="1200" dirty="0" smtClean="0"/>
            <a:t>Family Reunification</a:t>
          </a:r>
          <a:endParaRPr lang="en-US" sz="2800" kern="1200" dirty="0"/>
        </a:p>
        <a:p>
          <a:pPr marL="228600" lvl="1" indent="-228600" algn="l" defTabSz="977900">
            <a:lnSpc>
              <a:spcPct val="90000"/>
            </a:lnSpc>
            <a:spcBef>
              <a:spcPct val="0"/>
            </a:spcBef>
            <a:spcAft>
              <a:spcPct val="15000"/>
            </a:spcAft>
            <a:buChar char="••"/>
          </a:pPr>
          <a:r>
            <a:rPr lang="en-US" sz="2200" kern="1200" dirty="0" smtClean="0"/>
            <a:t>Regions 3, </a:t>
          </a:r>
          <a:r>
            <a:rPr lang="en-US" sz="2200" kern="1200" dirty="0" err="1" smtClean="0"/>
            <a:t>6a</a:t>
          </a:r>
          <a:r>
            <a:rPr lang="en-US" sz="2200" kern="1200" dirty="0" smtClean="0"/>
            <a:t> (Harris County), 7, and 8</a:t>
          </a:r>
          <a:endParaRPr lang="en-US" sz="2200" kern="1200" dirty="0"/>
        </a:p>
      </dsp:txBody>
      <dsp:txXfrm>
        <a:off x="666323" y="480059"/>
        <a:ext cx="6125428" cy="960120"/>
      </dsp:txXfrm>
    </dsp:sp>
    <dsp:sp modelId="{25A5AB1C-A3B6-4E5E-855F-34E96D7C45F6}">
      <dsp:nvSpPr>
        <dsp:cNvPr id="0" name=""/>
        <dsp:cNvSpPr/>
      </dsp:nvSpPr>
      <dsp:spPr>
        <a:xfrm>
          <a:off x="66248" y="360044"/>
          <a:ext cx="1200150" cy="1200150"/>
        </a:xfrm>
        <a:prstGeom prst="ellipse">
          <a:avLst/>
        </a:prstGeom>
        <a:solidFill>
          <a:srgbClr val="F3D20B"/>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3EC09C-E856-452B-8108-08087D4247F7}">
      <dsp:nvSpPr>
        <dsp:cNvPr id="0" name=""/>
        <dsp:cNvSpPr/>
      </dsp:nvSpPr>
      <dsp:spPr>
        <a:xfrm>
          <a:off x="990546" y="1860232"/>
          <a:ext cx="5776424" cy="960120"/>
        </a:xfrm>
        <a:prstGeom prst="rect">
          <a:avLst/>
        </a:prstGeom>
        <a:solidFill>
          <a:schemeClr val="accent2">
            <a:hueOff val="5935807"/>
            <a:satOff val="-38860"/>
            <a:lumOff val="85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71120" rIns="71120" bIns="71120" numCol="1" spcCol="1270" anchor="t" anchorCtr="0">
          <a:noAutofit/>
        </a:bodyPr>
        <a:lstStyle/>
        <a:p>
          <a:pPr lvl="0" algn="l" defTabSz="1244600">
            <a:lnSpc>
              <a:spcPct val="90000"/>
            </a:lnSpc>
            <a:spcBef>
              <a:spcPct val="0"/>
            </a:spcBef>
            <a:spcAft>
              <a:spcPct val="35000"/>
            </a:spcAft>
          </a:pPr>
          <a:r>
            <a:rPr lang="en-US" sz="2800" kern="1200" dirty="0" smtClean="0"/>
            <a:t>Exits to Relatives</a:t>
          </a:r>
          <a:endParaRPr lang="en-US" sz="2800" kern="1200" dirty="0"/>
        </a:p>
        <a:p>
          <a:pPr marL="228600" lvl="1" indent="-228600" algn="l" defTabSz="1066800">
            <a:lnSpc>
              <a:spcPct val="90000"/>
            </a:lnSpc>
            <a:spcBef>
              <a:spcPct val="0"/>
            </a:spcBef>
            <a:spcAft>
              <a:spcPct val="15000"/>
            </a:spcAft>
            <a:buChar char="••"/>
          </a:pPr>
          <a:r>
            <a:rPr lang="en-US" sz="2400" kern="1200" dirty="0" smtClean="0"/>
            <a:t>Regions 1, 2, 4/5, 9</a:t>
          </a:r>
          <a:endParaRPr lang="en-US" sz="2400" kern="1200" dirty="0"/>
        </a:p>
      </dsp:txBody>
      <dsp:txXfrm>
        <a:off x="990546" y="1860232"/>
        <a:ext cx="5776424" cy="960120"/>
      </dsp:txXfrm>
    </dsp:sp>
    <dsp:sp modelId="{20F3C8EA-41E0-4843-9448-662496992DEA}">
      <dsp:nvSpPr>
        <dsp:cNvPr id="0" name=""/>
        <dsp:cNvSpPr/>
      </dsp:nvSpPr>
      <dsp:spPr>
        <a:xfrm>
          <a:off x="415251" y="1800224"/>
          <a:ext cx="1200150" cy="1200150"/>
        </a:xfrm>
        <a:prstGeom prst="ellipse">
          <a:avLst/>
        </a:prstGeom>
        <a:solidFill>
          <a:srgbClr val="00B050"/>
        </a:solidFill>
        <a:ln w="19050" cap="flat" cmpd="sng" algn="ctr">
          <a:solidFill>
            <a:schemeClr val="accent2">
              <a:hueOff val="5935807"/>
              <a:satOff val="-38860"/>
              <a:lumOff val="8528"/>
              <a:alphaOff val="0"/>
            </a:schemeClr>
          </a:solidFill>
          <a:prstDash val="solid"/>
        </a:ln>
        <a:effectLst/>
      </dsp:spPr>
      <dsp:style>
        <a:lnRef idx="2">
          <a:scrgbClr r="0" g="0" b="0"/>
        </a:lnRef>
        <a:fillRef idx="1">
          <a:scrgbClr r="0" g="0" b="0"/>
        </a:fillRef>
        <a:effectRef idx="0">
          <a:scrgbClr r="0" g="0" b="0"/>
        </a:effectRef>
        <a:fontRef idx="minor"/>
      </dsp:style>
    </dsp:sp>
    <dsp:sp modelId="{65C7C9FA-E629-4FF1-83DB-7DAD743EA5CF}">
      <dsp:nvSpPr>
        <dsp:cNvPr id="0" name=""/>
        <dsp:cNvSpPr/>
      </dsp:nvSpPr>
      <dsp:spPr>
        <a:xfrm>
          <a:off x="666323" y="3360420"/>
          <a:ext cx="6125428" cy="960120"/>
        </a:xfrm>
        <a:prstGeom prst="rect">
          <a:avLst/>
        </a:prstGeom>
        <a:solidFill>
          <a:schemeClr val="accent2">
            <a:hueOff val="11871614"/>
            <a:satOff val="-77721"/>
            <a:lumOff val="1705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95" tIns="71120" rIns="71120" bIns="71120" numCol="1" spcCol="1270" anchor="t" anchorCtr="0">
          <a:noAutofit/>
        </a:bodyPr>
        <a:lstStyle/>
        <a:p>
          <a:pPr lvl="0" algn="l" defTabSz="1244600">
            <a:lnSpc>
              <a:spcPct val="90000"/>
            </a:lnSpc>
            <a:spcBef>
              <a:spcPct val="0"/>
            </a:spcBef>
            <a:spcAft>
              <a:spcPct val="35000"/>
            </a:spcAft>
          </a:pPr>
          <a:r>
            <a:rPr lang="en-US" sz="2800" kern="1200" dirty="0" smtClean="0"/>
            <a:t>Adoption</a:t>
          </a:r>
          <a:endParaRPr lang="en-US" sz="2800" kern="1200" dirty="0"/>
        </a:p>
        <a:p>
          <a:pPr marL="228600" lvl="1" indent="-228600" algn="l" defTabSz="1066800">
            <a:lnSpc>
              <a:spcPct val="90000"/>
            </a:lnSpc>
            <a:spcBef>
              <a:spcPct val="0"/>
            </a:spcBef>
            <a:spcAft>
              <a:spcPct val="15000"/>
            </a:spcAft>
            <a:buChar char="••"/>
          </a:pPr>
          <a:r>
            <a:rPr lang="en-US" sz="2400" kern="1200" dirty="0" smtClean="0"/>
            <a:t>Regions </a:t>
          </a:r>
          <a:r>
            <a:rPr lang="en-US" sz="2400" kern="1200" dirty="0" err="1" smtClean="0"/>
            <a:t>6b</a:t>
          </a:r>
          <a:r>
            <a:rPr lang="en-US" sz="2400" kern="1200" dirty="0" smtClean="0"/>
            <a:t>, 10, and 11</a:t>
          </a:r>
          <a:endParaRPr lang="en-US" sz="2400" kern="1200" dirty="0"/>
        </a:p>
      </dsp:txBody>
      <dsp:txXfrm>
        <a:off x="666323" y="3360420"/>
        <a:ext cx="6125428" cy="960120"/>
      </dsp:txXfrm>
    </dsp:sp>
    <dsp:sp modelId="{F26BCE29-B195-48DA-9918-5260DD740E06}">
      <dsp:nvSpPr>
        <dsp:cNvPr id="0" name=""/>
        <dsp:cNvSpPr/>
      </dsp:nvSpPr>
      <dsp:spPr>
        <a:xfrm>
          <a:off x="66248" y="3240404"/>
          <a:ext cx="1200150" cy="1200150"/>
        </a:xfrm>
        <a:prstGeom prst="ellipse">
          <a:avLst/>
        </a:prstGeom>
        <a:solidFill>
          <a:schemeClr val="accent3">
            <a:lumMod val="75000"/>
          </a:schemeClr>
        </a:solidFill>
        <a:ln w="19050" cap="flat" cmpd="sng" algn="ctr">
          <a:solidFill>
            <a:schemeClr val="accent2">
              <a:hueOff val="11871614"/>
              <a:satOff val="-77721"/>
              <a:lumOff val="170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2" tIns="46656" rIns="93312" bIns="46656"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2" tIns="46656" rIns="93312" bIns="46656" rtlCol="0"/>
          <a:lstStyle>
            <a:lvl1pPr algn="r">
              <a:defRPr sz="1200"/>
            </a:lvl1pPr>
          </a:lstStyle>
          <a:p>
            <a:fld id="{BF8EBA25-1109-40AC-8CEF-CDB052EF5533}" type="datetimeFigureOut">
              <a:rPr lang="en-US" smtClean="0"/>
              <a:pPr/>
              <a:t>3/30/2017</a:t>
            </a:fld>
            <a:endParaRPr lang="en-US" dirty="0"/>
          </a:p>
        </p:txBody>
      </p:sp>
      <p:sp>
        <p:nvSpPr>
          <p:cNvPr id="4" name="Footer Placeholder 3"/>
          <p:cNvSpPr>
            <a:spLocks noGrp="1"/>
          </p:cNvSpPr>
          <p:nvPr>
            <p:ph type="ftr" sz="quarter" idx="2"/>
          </p:nvPr>
        </p:nvSpPr>
        <p:spPr>
          <a:xfrm>
            <a:off x="1" y="8842029"/>
            <a:ext cx="3043343" cy="465455"/>
          </a:xfrm>
          <a:prstGeom prst="rect">
            <a:avLst/>
          </a:prstGeom>
        </p:spPr>
        <p:txBody>
          <a:bodyPr vert="horz" lIns="93312" tIns="46656" rIns="93312" bIns="4665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12" tIns="46656" rIns="93312" bIns="46656" rtlCol="0" anchor="b"/>
          <a:lstStyle>
            <a:lvl1pPr algn="r">
              <a:defRPr sz="1200"/>
            </a:lvl1pPr>
          </a:lstStyle>
          <a:p>
            <a:fld id="{F317AC6F-2DAE-4FD2-9A62-7B5F0AA6ECA4}" type="slidenum">
              <a:rPr lang="en-US" smtClean="0"/>
              <a:pPr/>
              <a:t>‹#›</a:t>
            </a:fld>
            <a:endParaRPr lang="en-US" dirty="0"/>
          </a:p>
        </p:txBody>
      </p:sp>
    </p:spTree>
    <p:extLst>
      <p:ext uri="{BB962C8B-B14F-4D97-AF65-F5344CB8AC3E}">
        <p14:creationId xmlns:p14="http://schemas.microsoft.com/office/powerpoint/2010/main" val="851685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2" tIns="46656" rIns="93312" bIns="46656"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2" tIns="46656" rIns="93312" bIns="46656" rtlCol="0"/>
          <a:lstStyle>
            <a:lvl1pPr algn="r">
              <a:defRPr sz="1200"/>
            </a:lvl1pPr>
          </a:lstStyle>
          <a:p>
            <a:fld id="{0D0B3EE2-8F87-413C-B43F-F769DA702DDB}" type="datetimeFigureOut">
              <a:rPr lang="en-US" smtClean="0"/>
              <a:pPr/>
              <a:t>3/30/2017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2" tIns="46656" rIns="93312" bIns="46656"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29"/>
            <a:ext cx="3043343" cy="465455"/>
          </a:xfrm>
          <a:prstGeom prst="rect">
            <a:avLst/>
          </a:prstGeom>
        </p:spPr>
        <p:txBody>
          <a:bodyPr vert="horz" lIns="93312" tIns="46656" rIns="93312" bIns="466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2" tIns="46656" rIns="93312" bIns="46656" rtlCol="0" anchor="b"/>
          <a:lstStyle>
            <a:lvl1pPr algn="r">
              <a:defRPr sz="1200"/>
            </a:lvl1pPr>
          </a:lstStyle>
          <a:p>
            <a:fld id="{9C008F96-D64B-45DF-8C17-6724385C90DC}" type="slidenum">
              <a:rPr lang="en-US" smtClean="0"/>
              <a:pPr/>
              <a:t>‹#›</a:t>
            </a:fld>
            <a:endParaRPr lang="en-US" dirty="0"/>
          </a:p>
        </p:txBody>
      </p:sp>
    </p:spTree>
    <p:extLst>
      <p:ext uri="{BB962C8B-B14F-4D97-AF65-F5344CB8AC3E}">
        <p14:creationId xmlns:p14="http://schemas.microsoft.com/office/powerpoint/2010/main" val="189877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9C008F96-D64B-45DF-8C17-6724385C90DC}" type="slidenum">
              <a:rPr lang="en-US" smtClean="0"/>
              <a:pPr/>
              <a:t>1</a:t>
            </a:fld>
            <a:endParaRPr lang="en-US" dirty="0"/>
          </a:p>
        </p:txBody>
      </p:sp>
    </p:spTree>
    <p:extLst>
      <p:ext uri="{BB962C8B-B14F-4D97-AF65-F5344CB8AC3E}">
        <p14:creationId xmlns:p14="http://schemas.microsoft.com/office/powerpoint/2010/main" val="1456391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1" kern="1200" dirty="0" smtClean="0">
                <a:solidFill>
                  <a:schemeClr val="tx1"/>
                </a:solidFill>
                <a:effectLst/>
                <a:latin typeface="+mn-lt"/>
                <a:ea typeface="+mn-ea"/>
                <a:cs typeface="+mn-cs"/>
              </a:rPr>
              <a:t>Ask the group, “What are some of the key words that you would want included in that definition? “Spend the next 3-4 minutes brainstorming the key words that you might use to define “permanency.”</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Allow 3-4 minutes for brainstorming.</a:t>
            </a:r>
            <a:r>
              <a:rPr lang="en-US" sz="1200" kern="1200" baseline="0" dirty="0" smtClean="0">
                <a:solidFill>
                  <a:schemeClr val="tx1"/>
                </a:solidFill>
                <a:effectLst/>
                <a:latin typeface="+mn-lt"/>
                <a:ea typeface="+mn-ea"/>
                <a:cs typeface="+mn-cs"/>
              </a:rPr>
              <a:t> Ask group to call out words and list on the flip chart.</a:t>
            </a:r>
            <a:endParaRPr lang="en-US" dirty="0" smtClean="0"/>
          </a:p>
        </p:txBody>
      </p:sp>
    </p:spTree>
    <p:extLst>
      <p:ext uri="{BB962C8B-B14F-4D97-AF65-F5344CB8AC3E}">
        <p14:creationId xmlns:p14="http://schemas.microsoft.com/office/powerpoint/2010/main" val="698091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solidFill>
                  <a:srgbClr val="92D050"/>
                </a:solidFill>
              </a:rPr>
              <a:t>Intent</a:t>
            </a:r>
            <a:r>
              <a:rPr lang="en-US" dirty="0" smtClean="0">
                <a:solidFill>
                  <a:srgbClr val="92D050"/>
                </a:solidFill>
              </a:rPr>
              <a:t> </a:t>
            </a:r>
            <a:r>
              <a:rPr lang="en-US" dirty="0" smtClean="0"/>
              <a:t>–It is intended to last indefinitely and offers the hope of lifetime connections and support</a:t>
            </a:r>
          </a:p>
          <a:p>
            <a:pPr marL="36576" lvl="0" indent="0">
              <a:buNone/>
            </a:pPr>
            <a:endParaRPr lang="en-US" dirty="0" smtClean="0"/>
          </a:p>
          <a:p>
            <a:pPr lvl="0"/>
            <a:r>
              <a:rPr lang="en-US" b="1" dirty="0" smtClean="0">
                <a:solidFill>
                  <a:srgbClr val="92D050"/>
                </a:solidFill>
              </a:rPr>
              <a:t>Commitment and continuity in family relationships</a:t>
            </a:r>
            <a:r>
              <a:rPr lang="en-US" dirty="0" smtClean="0">
                <a:solidFill>
                  <a:srgbClr val="92D050"/>
                </a:solidFill>
              </a:rPr>
              <a:t> </a:t>
            </a:r>
            <a:r>
              <a:rPr lang="en-US" dirty="0" smtClean="0"/>
              <a:t>–A permanent family is meant to survive geographic moves and the unexpected challenges of life because it involves sharing a common future – whether with the family of origin, an adopted family, or a guardianship family.</a:t>
            </a:r>
          </a:p>
          <a:p>
            <a:pPr marL="36576" lvl="0" indent="0">
              <a:buNone/>
            </a:pPr>
            <a:endParaRPr lang="en-US" dirty="0" smtClean="0"/>
          </a:p>
          <a:p>
            <a:pPr lvl="0"/>
            <a:r>
              <a:rPr lang="en-US" b="1" dirty="0" smtClean="0">
                <a:solidFill>
                  <a:srgbClr val="92D050"/>
                </a:solidFill>
              </a:rPr>
              <a:t>Sense of belonging to a family</a:t>
            </a:r>
            <a:r>
              <a:rPr lang="en-US" dirty="0" smtClean="0">
                <a:solidFill>
                  <a:srgbClr val="92D050"/>
                </a:solidFill>
              </a:rPr>
              <a:t> </a:t>
            </a:r>
            <a:r>
              <a:rPr lang="en-US" dirty="0" smtClean="0"/>
              <a:t>– This sense evolves from commitment, continuity, and social/legal status.  It is critical to security and positive self-esteem and paves the way to healthy growth and development.</a:t>
            </a:r>
          </a:p>
          <a:p>
            <a:pPr marL="36576" lvl="0" indent="0">
              <a:buNone/>
            </a:pPr>
            <a:endParaRPr lang="en-US" dirty="0" smtClean="0"/>
          </a:p>
          <a:p>
            <a:pPr lvl="0"/>
            <a:r>
              <a:rPr lang="en-US" b="1" dirty="0" smtClean="0">
                <a:solidFill>
                  <a:srgbClr val="92D050"/>
                </a:solidFill>
              </a:rPr>
              <a:t>Legal and social status</a:t>
            </a:r>
            <a:r>
              <a:rPr lang="en-US" dirty="0" smtClean="0">
                <a:solidFill>
                  <a:srgbClr val="92D050"/>
                </a:solidFill>
              </a:rPr>
              <a:t> </a:t>
            </a:r>
            <a:r>
              <a:rPr lang="en-US" dirty="0" smtClean="0"/>
              <a:t>--A permanent family offers a child a definitive legal status separate from the child welfare system, provides parents who assume responsibility for protecting his or her rights and interests, and promotes a sense of belonging. </a:t>
            </a:r>
          </a:p>
          <a:p>
            <a:pPr marL="36576" lvl="0" indent="0">
              <a:buNone/>
            </a:pPr>
            <a:endParaRPr lang="en-US" dirty="0" smtClean="0"/>
          </a:p>
          <a:p>
            <a:r>
              <a:rPr lang="en-US" sz="1200" u="sng" dirty="0" smtClean="0">
                <a:solidFill>
                  <a:srgbClr val="92D050"/>
                </a:solidFill>
              </a:rPr>
              <a:t>Intimacy &amp; Belonging </a:t>
            </a:r>
            <a:r>
              <a:rPr lang="en-US" sz="1200" dirty="0" smtClean="0">
                <a:solidFill>
                  <a:schemeClr val="tx2">
                    <a:lumMod val="65000"/>
                    <a:lumOff val="35000"/>
                  </a:schemeClr>
                </a:solidFill>
              </a:rPr>
              <a:t>– </a:t>
            </a:r>
            <a:r>
              <a:rPr lang="en-US" sz="1200" i="1" dirty="0" smtClean="0"/>
              <a:t>“My son”, “my mom”</a:t>
            </a:r>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9C008F96-D64B-45DF-8C17-6724385C90DC}" type="slidenum">
              <a:rPr lang="en-US" smtClean="0"/>
              <a:pPr/>
              <a:t>18</a:t>
            </a:fld>
            <a:endParaRPr lang="en-US" dirty="0"/>
          </a:p>
        </p:txBody>
      </p:sp>
    </p:spTree>
    <p:extLst>
      <p:ext uri="{BB962C8B-B14F-4D97-AF65-F5344CB8AC3E}">
        <p14:creationId xmlns:p14="http://schemas.microsoft.com/office/powerpoint/2010/main" val="3752137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58078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Transformation means better recruiting and training, mentoring caseworkers, empowering them to make sound decisions, and eliminating bureaucratic clutter to free them to focus on children and families. In the end, CPS will have a deeper pool of highly-valued, highly-trained caseworkers who devote the most time possible to their top priority ­– meeting the needs of their clients</a:t>
            </a:r>
            <a:r>
              <a:rPr lang="en-US" dirty="0" smtClean="0"/>
              <a:t>.</a:t>
            </a:r>
          </a:p>
          <a:p>
            <a:pPr defTabSz="933237">
              <a:defRPr/>
            </a:pPr>
            <a:endParaRPr lang="en-US" dirty="0" smtClean="0"/>
          </a:p>
          <a:p>
            <a:r>
              <a:rPr lang="en-US" sz="1200" b="1" i="1" kern="1200" dirty="0" smtClean="0">
                <a:solidFill>
                  <a:schemeClr val="tx1"/>
                </a:solidFill>
                <a:effectLst/>
                <a:latin typeface="+mn-lt"/>
                <a:ea typeface="+mn-ea"/>
                <a:cs typeface="+mn-cs"/>
              </a:rPr>
              <a:t>Transformation Initiatives</a:t>
            </a:r>
          </a:p>
          <a:p>
            <a:r>
              <a:rPr lang="en-US" sz="1200" kern="1200" dirty="0" smtClean="0">
                <a:solidFill>
                  <a:schemeClr val="tx1"/>
                </a:solidFill>
                <a:effectLst/>
                <a:latin typeface="+mn-lt"/>
                <a:ea typeface="+mn-ea"/>
                <a:cs typeface="+mn-cs"/>
              </a:rPr>
              <a:t>As part of the CPS Transformation work, the Reunification and Permanency (RAP) team sponsored the piloting, evaluation, and statewide rollout of a number of initiatives.  Each region determined their own sequence and timing for rollout and worked with their staff and stakeholders to make these initiatives successful in their region.  The concepts, and the results from the pilots, are summarized below.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A</a:t>
            </a:r>
            <a:r>
              <a:rPr lang="en-US" sz="1200" b="1" kern="1200" dirty="0" smtClean="0">
                <a:solidFill>
                  <a:schemeClr val="tx1"/>
                </a:solidFill>
                <a:effectLst/>
                <a:latin typeface="+mn-lt"/>
                <a:ea typeface="+mn-ea"/>
                <a:cs typeface="+mn-cs"/>
              </a:rPr>
              <a:t>lignment of kinship workers and conservatorship units</a:t>
            </a:r>
          </a:p>
          <a:p>
            <a:r>
              <a:rPr lang="en-US" sz="1200" kern="1200" dirty="0" smtClean="0">
                <a:solidFill>
                  <a:schemeClr val="tx1"/>
                </a:solidFill>
                <a:effectLst/>
                <a:latin typeface="+mn-lt"/>
                <a:ea typeface="+mn-ea"/>
                <a:cs typeface="+mn-cs"/>
              </a:rPr>
              <a:t>This initiative paired kinship workers with conservatorship unit.  This kinship worker is subsequently assigned to all of that unit’s cases needing a kinship referral. Historically, kinship workers were assigned geographically.  This resulted in some situations of siblings groups placed with different relatives having different kinship workers.      The expected outcome for this change is to reduce time to positive permanency by expediting financial and other support for kinship placements by increasing participation of the kinship worker and caregivers in permanency planning meetings and legal proceedings, and by increasing placement stability. The evaluation results of this pilot are still under review, as initial data collection and analysis revealed some needed modifications in the evaluation design.  CPS is working with DFPS Information Technology and MRS to improve the availability of meaningful data.</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Timing of CVS Worker Assignment</a:t>
            </a:r>
          </a:p>
          <a:p>
            <a:r>
              <a:rPr lang="en-US" sz="1200" kern="1200" dirty="0" smtClean="0">
                <a:solidFill>
                  <a:schemeClr val="tx1"/>
                </a:solidFill>
                <a:effectLst/>
                <a:latin typeface="+mn-lt"/>
                <a:ea typeface="+mn-ea"/>
                <a:cs typeface="+mn-cs"/>
              </a:rPr>
              <a:t>This initiative focuses on assigning a CVS worker to a case earlier in the process than the typical assignment timeframe.  In some regions, CPS assigns the CVS worker very early in the process.  In other regions, this does not occur until well after the first court hearing.  The concept is to get CVS workers involved as soon as possible so they can meet the family at the first court hearing, familiarize themselves with the case, and start working with the family sooner.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Accelerated Family Reunification </a:t>
            </a:r>
          </a:p>
          <a:p>
            <a:r>
              <a:rPr lang="en-US" sz="1200" kern="1200" dirty="0" smtClean="0">
                <a:solidFill>
                  <a:schemeClr val="tx1"/>
                </a:solidFill>
                <a:effectLst/>
                <a:latin typeface="+mn-lt"/>
                <a:ea typeface="+mn-ea"/>
                <a:cs typeface="+mn-cs"/>
              </a:rPr>
              <a:t>The law provides that CPS cases must be concluded in a year.     That statute was significantly more aggressive than the later federal legislation but in both instances the intent was to provide parents a clear time frame to work towards safe reunification while also clearly emphasizing the need for legal permanence for the child.    However, one unintended consequence of this statute is that CPS and other legal stakeholders sometimes delays reunifying the child with his or her family during that 12 month period.  This initiative was designed to focus on cases that meet very strict criteria for potential reunification earlier than normal.  This initiative refocuses the threshold for reunification by asking workers to consider the question “Why can’t the child go home today?” While this is not a new idea, it is worth repeating and emphasizing.  It encourages workers to consider scenarios in which the parent has done well in completing the requested services and is capable of providing a safe home.  </a:t>
            </a:r>
          </a:p>
          <a:p>
            <a:r>
              <a:rPr lang="en-US" sz="1200" kern="1200" dirty="0" smtClean="0">
                <a:solidFill>
                  <a:schemeClr val="tx1"/>
                </a:solidFill>
                <a:effectLst/>
                <a:latin typeface="+mn-lt"/>
                <a:ea typeface="+mn-ea"/>
                <a:cs typeface="+mn-cs"/>
              </a:rPr>
              <a:t>The tracking for this initiative is dependent upon the number of cases that qualify under the criteria and the evaluation monitors time to reunification.  Specifically, for the pilot, the RAP team measured the average time in days from removal to a trial home visit for the children in a trial home visit.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FGC within 30 days of removal</a:t>
            </a:r>
          </a:p>
          <a:p>
            <a:r>
              <a:rPr lang="en-US" sz="1200" kern="1200" dirty="0" smtClean="0">
                <a:solidFill>
                  <a:schemeClr val="tx1"/>
                </a:solidFill>
                <a:effectLst/>
                <a:latin typeface="+mn-lt"/>
                <a:ea typeface="+mn-ea"/>
                <a:cs typeface="+mn-cs"/>
              </a:rPr>
              <a:t>A Family Group Conference is a meeting in which the family, partnering with CPS and other stakeholders, creates the family service plan.  This has proven to be a critical step in engaging parents regarding the activities required for positive permanency.  The rationale behind this initiative is to conduct an FGC early so that parents are engaged sooner, a service plan is created early, and permanency occurs sooner. It also speeds up the identification of potential relative placements and permanency resources (individuals who provide support to the child while in substitute care).      </a:t>
            </a:r>
          </a:p>
          <a:p>
            <a:pPr defTabSz="933237">
              <a:defRPr/>
            </a:pPr>
            <a:endParaRPr lang="en-US" dirty="0"/>
          </a:p>
          <a:p>
            <a:endParaRPr lang="en-US" dirty="0"/>
          </a:p>
        </p:txBody>
      </p:sp>
      <p:sp>
        <p:nvSpPr>
          <p:cNvPr id="4" name="Slide Number Placeholder 3"/>
          <p:cNvSpPr>
            <a:spLocks noGrp="1"/>
          </p:cNvSpPr>
          <p:nvPr>
            <p:ph type="sldNum" sz="quarter" idx="10"/>
          </p:nvPr>
        </p:nvSpPr>
        <p:spPr/>
        <p:txBody>
          <a:bodyPr/>
          <a:lstStyle/>
          <a:p>
            <a:fld id="{10442FD8-2CD8-453E-AEB4-E8A9DB039535}" type="slidenum">
              <a:rPr lang="en-US" smtClean="0"/>
              <a:t>21</a:t>
            </a:fld>
            <a:endParaRPr lang="en-US"/>
          </a:p>
        </p:txBody>
      </p:sp>
    </p:spTree>
    <p:extLst>
      <p:ext uri="{BB962C8B-B14F-4D97-AF65-F5344CB8AC3E}">
        <p14:creationId xmlns:p14="http://schemas.microsoft.com/office/powerpoint/2010/main" val="3190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baseline="0" dirty="0" smtClean="0">
                <a:solidFill>
                  <a:schemeClr val="tx1"/>
                </a:solidFill>
                <a:effectLst/>
                <a:latin typeface="+mn-lt"/>
                <a:ea typeface="+mn-ea"/>
                <a:cs typeface="+mn-cs"/>
              </a:rPr>
              <a:t>Regions 2 (entire region) – started Oct 1, 2014 - Fleshed out timeframes and protocols. Met with CEO’s of CPA’s.  </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1" i="0" u="none" strike="noStrike" kern="1200" baseline="0" dirty="0" smtClean="0">
                <a:solidFill>
                  <a:schemeClr val="tx1"/>
                </a:solidFill>
                <a:effectLst/>
                <a:latin typeface="+mn-lt"/>
                <a:ea typeface="+mn-ea"/>
                <a:cs typeface="+mn-cs"/>
              </a:rPr>
              <a:t>Region 9 (entire region) – started Oct 1, 2014</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Region 1 and 7 – to start Jan 2015 – getting buy-in from CPA’s</a:t>
            </a: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29F98CF-A94C-44D0-AB0B-BB1D034FBD70}" type="slidenum">
              <a:rPr lang="en-US" smtClean="0"/>
              <a:pPr>
                <a:defRPr/>
              </a:pPr>
              <a:t>26</a:t>
            </a:fld>
            <a:endParaRPr lang="en-US" dirty="0"/>
          </a:p>
        </p:txBody>
      </p:sp>
    </p:spTree>
    <p:extLst>
      <p:ext uri="{BB962C8B-B14F-4D97-AF65-F5344CB8AC3E}">
        <p14:creationId xmlns:p14="http://schemas.microsoft.com/office/powerpoint/2010/main" val="1905397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08F96-D64B-45DF-8C17-6724385C90DC}" type="slidenum">
              <a:rPr lang="en-US" smtClean="0"/>
              <a:pPr/>
              <a:t>27</a:t>
            </a:fld>
            <a:endParaRPr lang="en-US" dirty="0"/>
          </a:p>
        </p:txBody>
      </p:sp>
    </p:spTree>
    <p:extLst>
      <p:ext uri="{BB962C8B-B14F-4D97-AF65-F5344CB8AC3E}">
        <p14:creationId xmlns:p14="http://schemas.microsoft.com/office/powerpoint/2010/main" val="1393092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008F96-D64B-45DF-8C17-6724385C90DC}" type="slidenum">
              <a:rPr lang="en-US" smtClean="0"/>
              <a:pPr/>
              <a:t>3</a:t>
            </a:fld>
            <a:endParaRPr lang="en-US" dirty="0"/>
          </a:p>
        </p:txBody>
      </p:sp>
    </p:spTree>
    <p:extLst>
      <p:ext uri="{BB962C8B-B14F-4D97-AF65-F5344CB8AC3E}">
        <p14:creationId xmlns:p14="http://schemas.microsoft.com/office/powerpoint/2010/main" val="412570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Staff from</a:t>
            </a:r>
            <a:r>
              <a:rPr lang="en-US" baseline="0" dirty="0" smtClean="0"/>
              <a:t> my division and Casey.  Adding Michael Dailey.  </a:t>
            </a:r>
            <a:endParaRPr lang="en-US" dirty="0"/>
          </a:p>
        </p:txBody>
      </p:sp>
      <p:sp>
        <p:nvSpPr>
          <p:cNvPr id="4" name="Slide Number Placeholder 3"/>
          <p:cNvSpPr>
            <a:spLocks noGrp="1"/>
          </p:cNvSpPr>
          <p:nvPr>
            <p:ph type="sldNum" sz="quarter" idx="10"/>
          </p:nvPr>
        </p:nvSpPr>
        <p:spPr/>
        <p:txBody>
          <a:bodyPr/>
          <a:lstStyle/>
          <a:p>
            <a:fld id="{783E64E0-E6CD-43F7-8E25-92680F0DE0AC}" type="slidenum">
              <a:rPr lang="en-US" smtClean="0"/>
              <a:t>5</a:t>
            </a:fld>
            <a:endParaRPr lang="en-US" dirty="0"/>
          </a:p>
        </p:txBody>
      </p:sp>
    </p:spTree>
    <p:extLst>
      <p:ext uri="{BB962C8B-B14F-4D97-AF65-F5344CB8AC3E}">
        <p14:creationId xmlns:p14="http://schemas.microsoft.com/office/powerpoint/2010/main" val="3504092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Mimicking process for Transformation.  Region must have buy in for this work.  Have already made changes to the performance evaluations.  Have pulled and sorted data</a:t>
            </a:r>
            <a:r>
              <a:rPr lang="en-US" baseline="0" dirty="0" smtClean="0"/>
              <a:t> for youth aging out and asked regions to evaluate data</a:t>
            </a:r>
            <a:endParaRPr lang="en-US" dirty="0"/>
          </a:p>
        </p:txBody>
      </p:sp>
      <p:sp>
        <p:nvSpPr>
          <p:cNvPr id="4" name="Slide Number Placeholder 3"/>
          <p:cNvSpPr>
            <a:spLocks noGrp="1"/>
          </p:cNvSpPr>
          <p:nvPr>
            <p:ph type="sldNum" sz="quarter" idx="10"/>
          </p:nvPr>
        </p:nvSpPr>
        <p:spPr/>
        <p:txBody>
          <a:bodyPr/>
          <a:lstStyle/>
          <a:p>
            <a:fld id="{9C008F96-D64B-45DF-8C17-6724385C90DC}" type="slidenum">
              <a:rPr lang="en-US" smtClean="0"/>
              <a:pPr/>
              <a:t>6</a:t>
            </a:fld>
            <a:endParaRPr lang="en-US" dirty="0"/>
          </a:p>
        </p:txBody>
      </p:sp>
    </p:spTree>
    <p:extLst>
      <p:ext uri="{BB962C8B-B14F-4D97-AF65-F5344CB8AC3E}">
        <p14:creationId xmlns:p14="http://schemas.microsoft.com/office/powerpoint/2010/main" val="835896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Vetted through Colleen, Lisa, RDs, and sent to RAP team for</a:t>
            </a:r>
            <a:r>
              <a:rPr lang="en-US" baseline="0" dirty="0" smtClean="0"/>
              <a:t> discussion.  Targets have not been set as we continue to drill down on data.  Have consulted Amelia Frank-Meyer extensively.  BHAG should be in the future.  Then set WIGS and monitor extensively.  Must be nimble to change direction.  Must be measurable and something that staff are able to accomplish and in their areas of responsibility.  If not, demoralizing.  For those not aging out of care, increase permanency pacts and significant relationships.  Must be measurable.  You don’t just look at goal but measure the activities that we believe will help us achieve goal.  </a:t>
            </a:r>
            <a:r>
              <a:rPr lang="en-US" baseline="0" dirty="0" err="1" smtClean="0"/>
              <a:t>Ie</a:t>
            </a:r>
            <a:r>
              <a:rPr lang="en-US" baseline="0" dirty="0" smtClean="0"/>
              <a:t>.  Locating relatives</a:t>
            </a:r>
            <a:endParaRPr lang="en-US" dirty="0"/>
          </a:p>
        </p:txBody>
      </p:sp>
      <p:sp>
        <p:nvSpPr>
          <p:cNvPr id="4" name="Slide Number Placeholder 3"/>
          <p:cNvSpPr>
            <a:spLocks noGrp="1"/>
          </p:cNvSpPr>
          <p:nvPr>
            <p:ph type="sldNum" sz="quarter" idx="10"/>
          </p:nvPr>
        </p:nvSpPr>
        <p:spPr/>
        <p:txBody>
          <a:bodyPr/>
          <a:lstStyle/>
          <a:p>
            <a:fld id="{9C008F96-D64B-45DF-8C17-6724385C90DC}" type="slidenum">
              <a:rPr lang="en-US" smtClean="0"/>
              <a:pPr/>
              <a:t>7</a:t>
            </a:fld>
            <a:endParaRPr lang="en-US" dirty="0"/>
          </a:p>
        </p:txBody>
      </p:sp>
    </p:spTree>
    <p:extLst>
      <p:ext uri="{BB962C8B-B14F-4D97-AF65-F5344CB8AC3E}">
        <p14:creationId xmlns:p14="http://schemas.microsoft.com/office/powerpoint/2010/main" val="1940954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average length of time children in Texas spend in substitute care, also known as the time to permanency, was 18.8 months in FY2014.   The average child spent 13.2 months in care before returning home, 13.1 months in care before custody is given to a relative without Permanency Care Assistance (PCA), 24.2 months in care before custody is given to a relative with PCA, 26.6 months in care before an adoption is consummated by relatives, 30.8 months in care before an adoption is consummated by non-relatives and 54 months in care before emancipation.</a:t>
            </a:r>
          </a:p>
          <a:p>
            <a:endParaRPr lang="en-US" dirty="0"/>
          </a:p>
        </p:txBody>
      </p:sp>
      <p:sp>
        <p:nvSpPr>
          <p:cNvPr id="4" name="Slide Number Placeholder 3"/>
          <p:cNvSpPr>
            <a:spLocks noGrp="1"/>
          </p:cNvSpPr>
          <p:nvPr>
            <p:ph type="sldNum" sz="quarter" idx="10"/>
          </p:nvPr>
        </p:nvSpPr>
        <p:spPr/>
        <p:txBody>
          <a:bodyPr/>
          <a:lstStyle/>
          <a:p>
            <a:fld id="{9C008F96-D64B-45DF-8C17-6724385C90DC}" type="slidenum">
              <a:rPr lang="en-US" smtClean="0"/>
              <a:pPr/>
              <a:t>8</a:t>
            </a:fld>
            <a:endParaRPr lang="en-US" dirty="0"/>
          </a:p>
        </p:txBody>
      </p:sp>
    </p:spTree>
    <p:extLst>
      <p:ext uri="{BB962C8B-B14F-4D97-AF65-F5344CB8AC3E}">
        <p14:creationId xmlns:p14="http://schemas.microsoft.com/office/powerpoint/2010/main" val="900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extLst>
      <p:ext uri="{BB962C8B-B14F-4D97-AF65-F5344CB8AC3E}">
        <p14:creationId xmlns:p14="http://schemas.microsoft.com/office/powerpoint/2010/main" val="36561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3105735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val="37833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E68EA4-606B-4863-A549-CBF070865C8F}" type="datetime1">
              <a:rPr lang="en-US" smtClean="0"/>
              <a:t>3/30/2017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89C697-1981-452A-908B-0BA3231FA758}" type="datetime1">
              <a:rPr lang="en-US" smtClean="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B0ADCC-C08C-4F97-8790-48360FB25156}" type="datetime1">
              <a:rPr lang="en-US" smtClean="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lIns="64291" tIns="32146" rIns="64291" bIns="32146"/>
          <a:lstStyle/>
          <a:p>
            <a:r>
              <a:rPr lang="en-US" smtClean="0"/>
              <a:t>Click to edit Master title style</a:t>
            </a:r>
            <a:endParaRPr lang="en-US"/>
          </a:p>
        </p:txBody>
      </p:sp>
      <p:sp>
        <p:nvSpPr>
          <p:cNvPr id="3" name="Text Placeholder 2"/>
          <p:cNvSpPr>
            <a:spLocks noGrp="1"/>
          </p:cNvSpPr>
          <p:nvPr>
            <p:ph type="body" sz="half" idx="1"/>
          </p:nvPr>
        </p:nvSpPr>
        <p:spPr>
          <a:xfrm>
            <a:off x="457200" y="1600201"/>
            <a:ext cx="4038600" cy="4530725"/>
          </a:xfrm>
        </p:spPr>
        <p:txBody>
          <a:bodyPr lIns="64291" tIns="32146" rIns="64291" bIns="32146"/>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30725"/>
          </a:xfrm>
        </p:spPr>
        <p:txBody>
          <a:bodyPr lIns="64291" tIns="32146" rIns="64291" bIns="32146"/>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647" y="6244084"/>
            <a:ext cx="2133079" cy="456531"/>
          </a:xfrm>
        </p:spPr>
        <p:txBody>
          <a:bodyPr lIns="64291" tIns="32146" rIns="64291" bIns="32146"/>
          <a:lstStyle>
            <a:lvl1pPr>
              <a:defRPr/>
            </a:lvl1pPr>
          </a:lstStyle>
          <a:p>
            <a:pPr>
              <a:defRPr/>
            </a:pPr>
            <a:endParaRPr lang="en-US"/>
          </a:p>
        </p:txBody>
      </p:sp>
      <p:sp>
        <p:nvSpPr>
          <p:cNvPr id="6" name="Footer Placeholder 5"/>
          <p:cNvSpPr>
            <a:spLocks noGrp="1"/>
          </p:cNvSpPr>
          <p:nvPr>
            <p:ph type="ftr" sz="quarter" idx="11"/>
          </p:nvPr>
        </p:nvSpPr>
        <p:spPr>
          <a:xfrm>
            <a:off x="3124275" y="6248549"/>
            <a:ext cx="2895451" cy="456531"/>
          </a:xfrm>
        </p:spPr>
        <p:txBody>
          <a:bodyPr lIns="64291" tIns="32146" rIns="64291" bIns="32146"/>
          <a:lstStyle>
            <a:lvl1pPr>
              <a:defRPr/>
            </a:lvl1pPr>
          </a:lstStyle>
          <a:p>
            <a:pPr>
              <a:defRPr/>
            </a:pPr>
            <a:endParaRPr lang="en-US"/>
          </a:p>
        </p:txBody>
      </p:sp>
      <p:sp>
        <p:nvSpPr>
          <p:cNvPr id="7" name="Slide Number Placeholder 6"/>
          <p:cNvSpPr>
            <a:spLocks noGrp="1"/>
          </p:cNvSpPr>
          <p:nvPr>
            <p:ph type="sldNum" sz="quarter" idx="12"/>
          </p:nvPr>
        </p:nvSpPr>
        <p:spPr>
          <a:xfrm>
            <a:off x="6553275" y="6244084"/>
            <a:ext cx="2133079" cy="456531"/>
          </a:xfrm>
        </p:spPr>
        <p:txBody>
          <a:bodyPr lIns="64291" tIns="32146" rIns="64291" bIns="32146"/>
          <a:lstStyle>
            <a:lvl1pPr>
              <a:defRPr/>
            </a:lvl1pPr>
          </a:lstStyle>
          <a:p>
            <a:pPr>
              <a:defRPr/>
            </a:pPr>
            <a:fld id="{FFC6C4E8-41B3-4D05-8F3A-B18260FF5C5E}" type="slidenum">
              <a:rPr lang="en-US"/>
              <a:pPr>
                <a:defRPr/>
              </a:pPr>
              <a:t>‹#›</a:t>
            </a:fld>
            <a:endParaRPr lang="en-US"/>
          </a:p>
        </p:txBody>
      </p:sp>
    </p:spTree>
    <p:extLst>
      <p:ext uri="{BB962C8B-B14F-4D97-AF65-F5344CB8AC3E}">
        <p14:creationId xmlns:p14="http://schemas.microsoft.com/office/powerpoint/2010/main" val="302937993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a:prstGeom prst="rect">
            <a:avLst/>
          </a:prstGeom>
        </p:spPr>
        <p:txBody>
          <a:bodyPr/>
          <a:lstStyle>
            <a:lvl1pPr>
              <a:defRPr/>
            </a:lvl1pPr>
          </a:lstStyle>
          <a:p>
            <a:pPr fontAlgn="base">
              <a:spcBef>
                <a:spcPct val="0"/>
              </a:spcBef>
              <a:spcAft>
                <a:spcPct val="0"/>
              </a:spcAft>
              <a:defRPr/>
            </a:pPr>
            <a:endParaRPr lang="en-US" sz="2400">
              <a:solidFill>
                <a:srgbClr val="000000"/>
              </a:solidFill>
              <a:latin typeface="Times New Roman" pitchFamily="18" charset="0"/>
            </a:endParaRPr>
          </a:p>
        </p:txBody>
      </p:sp>
      <p:sp>
        <p:nvSpPr>
          <p:cNvPr id="7" name="Footer Placeholder 6"/>
          <p:cNvSpPr>
            <a:spLocks noGrp="1"/>
          </p:cNvSpPr>
          <p:nvPr>
            <p:ph type="ftr" sz="quarter" idx="11"/>
          </p:nvPr>
        </p:nvSpPr>
        <p:spPr>
          <a:xfrm>
            <a:off x="3124200" y="6248400"/>
            <a:ext cx="2895600" cy="457200"/>
          </a:xfrm>
          <a:prstGeom prst="rect">
            <a:avLst/>
          </a:prstGeom>
        </p:spPr>
        <p:txBody>
          <a:bodyPr/>
          <a:lstStyle>
            <a:lvl1pPr>
              <a:defRPr/>
            </a:lvl1pPr>
          </a:lstStyle>
          <a:p>
            <a:pPr fontAlgn="base">
              <a:spcBef>
                <a:spcPct val="0"/>
              </a:spcBef>
              <a:spcAft>
                <a:spcPct val="0"/>
              </a:spcAft>
              <a:defRPr/>
            </a:pPr>
            <a:endParaRPr lang="en-US" sz="2400">
              <a:solidFill>
                <a:srgbClr val="000000"/>
              </a:solidFill>
              <a:latin typeface="Times New Roman" pitchFamily="18" charset="0"/>
            </a:endParaRPr>
          </a:p>
        </p:txBody>
      </p:sp>
      <p:sp>
        <p:nvSpPr>
          <p:cNvPr id="8" name="Slide Number Placeholder 7"/>
          <p:cNvSpPr>
            <a:spLocks noGrp="1"/>
          </p:cNvSpPr>
          <p:nvPr>
            <p:ph type="sldNum" sz="quarter" idx="12"/>
          </p:nvPr>
        </p:nvSpPr>
        <p:spPr>
          <a:xfrm>
            <a:off x="6553200" y="6243638"/>
            <a:ext cx="2133600" cy="457200"/>
          </a:xfrm>
          <a:prstGeom prst="rect">
            <a:avLst/>
          </a:prstGeom>
        </p:spPr>
        <p:txBody>
          <a:bodyPr/>
          <a:lstStyle>
            <a:lvl1pPr>
              <a:defRPr/>
            </a:lvl1pPr>
          </a:lstStyle>
          <a:p>
            <a:pPr fontAlgn="base">
              <a:spcBef>
                <a:spcPct val="0"/>
              </a:spcBef>
              <a:spcAft>
                <a:spcPct val="0"/>
              </a:spcAft>
              <a:defRPr/>
            </a:pPr>
            <a:fld id="{B9FB0631-2308-4373-A512-B9D9AC513D45}" type="slidenum">
              <a:rPr lang="en-US" sz="2400">
                <a:solidFill>
                  <a:srgbClr val="000000"/>
                </a:solidFill>
                <a:latin typeface="Times New Roman" pitchFamily="18" charset="0"/>
              </a:rPr>
              <a:pPr fontAlgn="base">
                <a:spcBef>
                  <a:spcPct val="0"/>
                </a:spcBef>
                <a:spcAft>
                  <a:spcPct val="0"/>
                </a:spcAft>
                <a:defRPr/>
              </a:pPr>
              <a:t>‹#›</a:t>
            </a:fld>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791072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5_contentB_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 y="0"/>
            <a:ext cx="9141767" cy="6858000"/>
          </a:xfrm>
          <a:prstGeom prst="rect">
            <a:avLst/>
          </a:prstGeom>
        </p:spPr>
      </p:pic>
      <p:sp>
        <p:nvSpPr>
          <p:cNvPr id="3" name="Title 1"/>
          <p:cNvSpPr>
            <a:spLocks noGrp="1"/>
          </p:cNvSpPr>
          <p:nvPr>
            <p:ph type="title"/>
          </p:nvPr>
        </p:nvSpPr>
        <p:spPr>
          <a:xfrm>
            <a:off x="457200" y="274638"/>
            <a:ext cx="8229600" cy="1143000"/>
          </a:xfrm>
          <a:prstGeom prst="rect">
            <a:avLst/>
          </a:prstGeom>
        </p:spPr>
        <p:txBody>
          <a:bodyPr/>
          <a:lstStyle>
            <a:lvl1pPr algn="l">
              <a:defRPr>
                <a:latin typeface="Arial"/>
                <a:cs typeface="Arial"/>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1"/>
            <a:ext cx="8229600" cy="4029307"/>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1661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ED56B4-944C-4F81-BEFA-184081BEBC3E}" type="datetime1">
              <a:rPr lang="en-US" smtClean="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87EC73-8CCF-4811-B88A-9CC71DD2B466}" type="datetime1">
              <a:rPr lang="en-US" smtClean="0"/>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A7C10B-A370-4A7A-A800-40FB230299D7}" type="datetime1">
              <a:rPr lang="en-US" smtClean="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D32CAE-B789-4072-BB4E-9F947EF00F39}" type="datetime1">
              <a:rPr lang="en-US" smtClean="0"/>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EFEADA1-3E66-4580-B610-706A85134B98}" type="datetime1">
              <a:rPr lang="en-US" smtClean="0"/>
              <a:t>3/30/2017</a:t>
            </a:fld>
            <a:endParaRPr lang="en-US" dirty="0"/>
          </a:p>
        </p:txBody>
      </p:sp>
      <p:sp>
        <p:nvSpPr>
          <p:cNvPr id="8" name="Slide Number Placeholder 7"/>
          <p:cNvSpPr>
            <a:spLocks noGrp="1"/>
          </p:cNvSpPr>
          <p:nvPr>
            <p:ph type="sldNum" sz="quarter" idx="11"/>
          </p:nvPr>
        </p:nvSpPr>
        <p:spPr/>
        <p:txBody>
          <a:bodyPr/>
          <a:lstStyle/>
          <a:p>
            <a:fld id="{E52EA701-A906-4536-802C-7FE25060F8AC}"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51789-6FFE-435D-8119-40F55C2FB123}" type="datetime1">
              <a:rPr lang="en-US" smtClean="0"/>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7BC459-D712-42B0-8AD9-28C5BA4A64C7}" type="datetime1">
              <a:rPr lang="en-US" smtClean="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E52EA701-A906-4536-802C-7FE25060F8A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DCE8A89-F20E-4217-A507-65DB5F4B7EFC}" type="datetime1">
              <a:rPr lang="en-US" smtClean="0"/>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2EA701-A906-4536-802C-7FE25060F8A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998D918-4980-4E22-B2FD-355FCDE82C1E}" type="datetime1">
              <a:rPr lang="en-US" smtClean="0"/>
              <a:t>3/30/2017</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52EA701-A906-4536-802C-7FE25060F8A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8" r:id="rId13"/>
    <p:sldLayoutId id="2147483879" r:id="rId14"/>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75955" y="2507192"/>
            <a:ext cx="6400800" cy="1743075"/>
          </a:xfrm>
        </p:spPr>
        <p:txBody>
          <a:bodyPr>
            <a:normAutofit fontScale="90000"/>
          </a:bodyPr>
          <a:lstStyle/>
          <a:p>
            <a:pPr algn="ctr"/>
            <a:r>
              <a:rPr lang="en-US" b="0" dirty="0" smtClean="0"/>
              <a:t/>
            </a:r>
            <a:br>
              <a:rPr lang="en-US" b="0" dirty="0" smtClean="0"/>
            </a:br>
            <a:r>
              <a:rPr lang="en-US" b="0" dirty="0"/>
              <a:t/>
            </a:r>
            <a:br>
              <a:rPr lang="en-US" b="0" dirty="0"/>
            </a:br>
            <a:r>
              <a:rPr lang="en-US" b="0" dirty="0" smtClean="0"/>
              <a:t/>
            </a:r>
            <a:br>
              <a:rPr lang="en-US" b="0" dirty="0" smtClean="0"/>
            </a:br>
            <a:endParaRPr lang="en-US" dirty="0"/>
          </a:p>
        </p:txBody>
      </p:sp>
      <p:sp>
        <p:nvSpPr>
          <p:cNvPr id="3" name="Slide Number Placeholder 2"/>
          <p:cNvSpPr>
            <a:spLocks noGrp="1"/>
          </p:cNvSpPr>
          <p:nvPr>
            <p:ph type="sldNum" sz="quarter" idx="12"/>
          </p:nvPr>
        </p:nvSpPr>
        <p:spPr/>
        <p:txBody>
          <a:bodyPr/>
          <a:lstStyle/>
          <a:p>
            <a:fld id="{E52EA701-A906-4536-802C-7FE25060F8AC}" type="slidenum">
              <a:rPr lang="en-US" smtClean="0"/>
              <a:pPr/>
              <a:t>1</a:t>
            </a:fld>
            <a:endParaRPr lang="en-US" dirty="0"/>
          </a:p>
        </p:txBody>
      </p:sp>
      <p:sp>
        <p:nvSpPr>
          <p:cNvPr id="2" name="TextBox 1"/>
          <p:cNvSpPr txBox="1"/>
          <p:nvPr/>
        </p:nvSpPr>
        <p:spPr>
          <a:xfrm>
            <a:off x="4595648" y="4572000"/>
            <a:ext cx="4586845" cy="2862322"/>
          </a:xfrm>
          <a:prstGeom prst="rect">
            <a:avLst/>
          </a:prstGeom>
          <a:noFill/>
        </p:spPr>
        <p:txBody>
          <a:bodyPr wrap="square" rtlCol="0" anchor="ctr">
            <a:spAutoFit/>
          </a:bodyPr>
          <a:lstStyle/>
          <a:p>
            <a:pPr algn="ctr"/>
            <a:r>
              <a:rPr lang="en-US" sz="2400" dirty="0" smtClean="0"/>
              <a:t> </a:t>
            </a:r>
          </a:p>
          <a:p>
            <a:pPr algn="ctr"/>
            <a:endParaRPr lang="en-US" sz="2400" dirty="0"/>
          </a:p>
          <a:p>
            <a:pPr algn="ctr"/>
            <a:r>
              <a:rPr lang="en-US" sz="2400" dirty="0" smtClean="0"/>
              <a:t> </a:t>
            </a:r>
          </a:p>
          <a:p>
            <a:pPr algn="ctr"/>
            <a:r>
              <a:rPr lang="en-US" dirty="0" smtClean="0"/>
              <a:t>Jenny Hinson, CPS Division Administrator for Permanency</a:t>
            </a:r>
          </a:p>
          <a:p>
            <a:pPr algn="ctr"/>
            <a:endParaRPr lang="en-US" sz="2400" dirty="0" smtClean="0"/>
          </a:p>
          <a:p>
            <a:pPr algn="ctr"/>
            <a:r>
              <a:rPr lang="en-US" sz="2400" dirty="0" smtClean="0"/>
              <a:t> </a:t>
            </a:r>
            <a:endParaRPr lang="en-US" sz="2400" dirty="0"/>
          </a:p>
          <a:p>
            <a:pPr algn="ctr"/>
            <a:endParaRPr lang="en-US" sz="2400" dirty="0"/>
          </a:p>
        </p:txBody>
      </p:sp>
      <p:sp>
        <p:nvSpPr>
          <p:cNvPr id="5" name="TextBox 4"/>
          <p:cNvSpPr txBox="1"/>
          <p:nvPr/>
        </p:nvSpPr>
        <p:spPr>
          <a:xfrm>
            <a:off x="304800" y="1600200"/>
            <a:ext cx="8534400" cy="3477875"/>
          </a:xfrm>
          <a:prstGeom prst="rect">
            <a:avLst/>
          </a:prstGeom>
          <a:noFill/>
        </p:spPr>
        <p:txBody>
          <a:bodyPr wrap="square" rtlCol="0">
            <a:spAutoFit/>
          </a:bodyPr>
          <a:lstStyle/>
          <a:p>
            <a:endParaRPr lang="en-US" sz="3200" dirty="0" smtClean="0"/>
          </a:p>
          <a:p>
            <a:pPr algn="ctr"/>
            <a:r>
              <a:rPr lang="en-US" sz="5400" dirty="0" smtClean="0"/>
              <a:t> Permanency</a:t>
            </a:r>
          </a:p>
          <a:p>
            <a:pPr algn="ctr"/>
            <a:r>
              <a:rPr lang="en-US" sz="4000" dirty="0" smtClean="0"/>
              <a:t>A Top Priority for </a:t>
            </a:r>
          </a:p>
          <a:p>
            <a:pPr algn="ctr"/>
            <a:r>
              <a:rPr lang="en-US" sz="4000" dirty="0" smtClean="0"/>
              <a:t>DFPS</a:t>
            </a:r>
          </a:p>
          <a:p>
            <a:pPr algn="ctr"/>
            <a:endParaRPr lang="en-US" sz="5400" dirty="0" smtClean="0"/>
          </a:p>
        </p:txBody>
      </p:sp>
    </p:spTree>
    <p:extLst>
      <p:ext uri="{BB962C8B-B14F-4D97-AF65-F5344CB8AC3E}">
        <p14:creationId xmlns:p14="http://schemas.microsoft.com/office/powerpoint/2010/main" val="1889621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Targeted Outcomes by Region</a:t>
            </a:r>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10</a:t>
            </a:fld>
            <a:endParaRPr lang="en-US" dirty="0"/>
          </a:p>
        </p:txBody>
      </p:sp>
      <p:graphicFrame>
        <p:nvGraphicFramePr>
          <p:cNvPr id="11" name="Diagram 10"/>
          <p:cNvGraphicFramePr/>
          <p:nvPr>
            <p:extLst>
              <p:ext uri="{D42A27DB-BD31-4B8C-83A1-F6EECF244321}">
                <p14:modId xmlns:p14="http://schemas.microsoft.com/office/powerpoint/2010/main" val="579129490"/>
              </p:ext>
            </p:extLst>
          </p:nvPr>
        </p:nvGraphicFramePr>
        <p:xfrm>
          <a:off x="914400" y="1524000"/>
          <a:ext cx="6858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516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2362200"/>
            <a:ext cx="6629400" cy="1826363"/>
          </a:xfrm>
        </p:spPr>
        <p:txBody>
          <a:bodyPr>
            <a:normAutofit/>
          </a:bodyPr>
          <a:lstStyle/>
          <a:p>
            <a:pPr algn="ctr"/>
            <a:r>
              <a:rPr lang="en-US" sz="6000" b="0" dirty="0" smtClean="0">
                <a:effectLst/>
              </a:rPr>
              <a:t>THE CULTURE</a:t>
            </a:r>
            <a:endParaRPr lang="en-US" sz="6000" b="0" dirty="0">
              <a:effectLst/>
            </a:endParaRPr>
          </a:p>
        </p:txBody>
      </p:sp>
      <p:sp>
        <p:nvSpPr>
          <p:cNvPr id="4" name="Slide Number Placeholder 3"/>
          <p:cNvSpPr>
            <a:spLocks noGrp="1"/>
          </p:cNvSpPr>
          <p:nvPr>
            <p:ph type="sldNum" sz="quarter" idx="12"/>
          </p:nvPr>
        </p:nvSpPr>
        <p:spPr/>
        <p:txBody>
          <a:bodyPr/>
          <a:lstStyle/>
          <a:p>
            <a:fld id="{E52EA701-A906-4536-802C-7FE25060F8AC}" type="slidenum">
              <a:rPr lang="en-US" smtClean="0"/>
              <a:pPr/>
              <a:t>11</a:t>
            </a:fld>
            <a:endParaRPr lang="en-US" dirty="0"/>
          </a:p>
        </p:txBody>
      </p:sp>
    </p:spTree>
    <p:extLst>
      <p:ext uri="{BB962C8B-B14F-4D97-AF65-F5344CB8AC3E}">
        <p14:creationId xmlns:p14="http://schemas.microsoft.com/office/powerpoint/2010/main" val="1593056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CULTURE OF PERMANENCY	</a:t>
            </a:r>
            <a:endParaRPr lang="en-US" dirty="0"/>
          </a:p>
        </p:txBody>
      </p:sp>
      <p:sp>
        <p:nvSpPr>
          <p:cNvPr id="6" name="Content Placeholder 5"/>
          <p:cNvSpPr>
            <a:spLocks noGrp="1"/>
          </p:cNvSpPr>
          <p:nvPr>
            <p:ph idx="1"/>
          </p:nvPr>
        </p:nvSpPr>
        <p:spPr/>
        <p:txBody>
          <a:bodyPr/>
          <a:lstStyle/>
          <a:p>
            <a:pPr marL="36576" indent="0">
              <a:buNone/>
            </a:pPr>
            <a:endParaRPr lang="en-US" dirty="0"/>
          </a:p>
          <a:p>
            <a:r>
              <a:rPr lang="en-US" dirty="0" smtClean="0"/>
              <a:t>There must be clarity about the definition</a:t>
            </a:r>
          </a:p>
          <a:p>
            <a:pPr marL="36576" indent="0">
              <a:buNone/>
            </a:pPr>
            <a:endParaRPr lang="en-US" dirty="0" smtClean="0"/>
          </a:p>
          <a:p>
            <a:r>
              <a:rPr lang="en-US" dirty="0" smtClean="0"/>
              <a:t>It must be a priority </a:t>
            </a:r>
          </a:p>
          <a:p>
            <a:pPr marL="36576" indent="0">
              <a:buNone/>
            </a:pPr>
            <a:endParaRPr lang="en-US" dirty="0" smtClean="0"/>
          </a:p>
          <a:p>
            <a:r>
              <a:rPr lang="en-US" dirty="0" smtClean="0"/>
              <a:t>The system must support it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12</a:t>
            </a:fld>
            <a:endParaRPr lang="en-US" dirty="0"/>
          </a:p>
        </p:txBody>
      </p:sp>
    </p:spTree>
    <p:extLst>
      <p:ext uri="{BB962C8B-B14F-4D97-AF65-F5344CB8AC3E}">
        <p14:creationId xmlns:p14="http://schemas.microsoft.com/office/powerpoint/2010/main" val="3731980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467600" cy="1143000"/>
          </a:xfrm>
        </p:spPr>
        <p:txBody>
          <a:bodyPr/>
          <a:lstStyle/>
          <a:p>
            <a:r>
              <a:rPr lang="en-US" dirty="0" smtClean="0"/>
              <a:t>POSITIVE PERMANENCY</a:t>
            </a:r>
            <a:endParaRPr lang="en-US" dirty="0"/>
          </a:p>
        </p:txBody>
      </p:sp>
      <p:sp>
        <p:nvSpPr>
          <p:cNvPr id="3" name="Content Placeholder 2"/>
          <p:cNvSpPr>
            <a:spLocks noGrp="1"/>
          </p:cNvSpPr>
          <p:nvPr>
            <p:ph idx="1"/>
          </p:nvPr>
        </p:nvSpPr>
        <p:spPr>
          <a:xfrm>
            <a:off x="533400" y="2286000"/>
            <a:ext cx="7467600" cy="4144963"/>
          </a:xfrm>
        </p:spPr>
        <p:txBody>
          <a:bodyPr>
            <a:normAutofit/>
          </a:bodyPr>
          <a:lstStyle/>
          <a:p>
            <a:pPr lvl="1">
              <a:buFont typeface="Wingdings" panose="05000000000000000000" pitchFamily="2" charset="2"/>
              <a:buChar char="Ø"/>
            </a:pPr>
            <a:r>
              <a:rPr lang="en-US" sz="3200" dirty="0" smtClean="0"/>
              <a:t>FAMILY REUNIFICATION</a:t>
            </a:r>
          </a:p>
          <a:p>
            <a:pPr lvl="1">
              <a:buFont typeface="Wingdings" panose="05000000000000000000" pitchFamily="2" charset="2"/>
              <a:buChar char="Ø"/>
            </a:pPr>
            <a:endParaRPr lang="en-US" sz="3200" dirty="0" smtClean="0"/>
          </a:p>
          <a:p>
            <a:pPr lvl="1">
              <a:buFont typeface="Wingdings" panose="05000000000000000000" pitchFamily="2" charset="2"/>
              <a:buChar char="Ø"/>
            </a:pPr>
            <a:r>
              <a:rPr lang="en-US" sz="3200" dirty="0" smtClean="0"/>
              <a:t>PMC TO ANOTHER INDIVIDUAL</a:t>
            </a:r>
          </a:p>
          <a:p>
            <a:pPr lvl="1">
              <a:buFont typeface="Wingdings" panose="05000000000000000000" pitchFamily="2" charset="2"/>
              <a:buChar char="Ø"/>
            </a:pPr>
            <a:endParaRPr lang="en-US" sz="3200" dirty="0" smtClean="0"/>
          </a:p>
          <a:p>
            <a:pPr lvl="1">
              <a:buFont typeface="Wingdings" panose="05000000000000000000" pitchFamily="2" charset="2"/>
              <a:buChar char="Ø"/>
            </a:pPr>
            <a:r>
              <a:rPr lang="en-US" sz="3200" dirty="0" smtClean="0"/>
              <a:t>ADOPTION</a:t>
            </a:r>
            <a:endParaRPr lang="en-US" sz="3200"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13</a:t>
            </a:fld>
            <a:endParaRPr lang="en-US" dirty="0"/>
          </a:p>
        </p:txBody>
      </p:sp>
    </p:spTree>
    <p:extLst>
      <p:ext uri="{BB962C8B-B14F-4D97-AF65-F5344CB8AC3E}">
        <p14:creationId xmlns:p14="http://schemas.microsoft.com/office/powerpoint/2010/main" val="2082514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533400" y="533400"/>
            <a:ext cx="8229600" cy="1593850"/>
          </a:xfrm>
        </p:spPr>
        <p:txBody>
          <a:bodyPr>
            <a:normAutofit fontScale="90000"/>
          </a:bodyPr>
          <a:lstStyle/>
          <a:p>
            <a:pPr algn="ctr" eaLnBrk="1" hangingPunct="1"/>
            <a:r>
              <a:rPr lang="en-US" sz="3600" dirty="0" smtClean="0">
                <a:solidFill>
                  <a:srgbClr val="FFFF00"/>
                </a:solidFill>
                <a:effectLst/>
              </a:rPr>
              <a:t>Youth Aging Out of Foster Care</a:t>
            </a:r>
            <a:br>
              <a:rPr lang="en-US" sz="3600" dirty="0" smtClean="0">
                <a:solidFill>
                  <a:srgbClr val="FFFF00"/>
                </a:solidFill>
                <a:effectLst/>
              </a:rPr>
            </a:br>
            <a:r>
              <a:rPr lang="en-US" sz="3600" dirty="0" smtClean="0">
                <a:solidFill>
                  <a:srgbClr val="FFFF00"/>
                </a:solidFill>
                <a:effectLst/>
              </a:rPr>
              <a:t>Where are they? </a:t>
            </a:r>
            <a:r>
              <a:rPr lang="en-US" sz="3800" dirty="0" smtClean="0">
                <a:solidFill>
                  <a:srgbClr val="FFFF00"/>
                </a:solidFill>
              </a:rPr>
              <a:t/>
            </a:r>
            <a:br>
              <a:rPr lang="en-US" sz="3800" dirty="0" smtClean="0">
                <a:solidFill>
                  <a:srgbClr val="FFFF00"/>
                </a:solidFill>
              </a:rPr>
            </a:br>
            <a:endParaRPr lang="en-US" sz="3800" dirty="0" smtClean="0">
              <a:solidFill>
                <a:srgbClr val="FFFF00"/>
              </a:solidFill>
            </a:endParaRPr>
          </a:p>
        </p:txBody>
      </p:sp>
      <p:sp>
        <p:nvSpPr>
          <p:cNvPr id="55298" name="Rectangle 3"/>
          <p:cNvSpPr>
            <a:spLocks noGrp="1" noChangeArrowheads="1"/>
          </p:cNvSpPr>
          <p:nvPr>
            <p:ph type="body" sz="half" idx="1"/>
          </p:nvPr>
        </p:nvSpPr>
        <p:spPr>
          <a:xfrm>
            <a:off x="610496" y="1905000"/>
            <a:ext cx="4038600" cy="4530725"/>
          </a:xfrm>
        </p:spPr>
        <p:txBody>
          <a:bodyPr>
            <a:normAutofit/>
          </a:bodyPr>
          <a:lstStyle/>
          <a:p>
            <a:pPr eaLnBrk="1" hangingPunct="1"/>
            <a:r>
              <a:rPr lang="en-US" sz="2400" dirty="0" smtClean="0"/>
              <a:t>More likely to live in the least “family-like” settings</a:t>
            </a:r>
          </a:p>
          <a:p>
            <a:pPr marL="36576" indent="0" eaLnBrk="1" hangingPunct="1">
              <a:buNone/>
            </a:pPr>
            <a:endParaRPr lang="en-US" sz="2400" dirty="0" smtClean="0"/>
          </a:p>
          <a:p>
            <a:pPr eaLnBrk="1" hangingPunct="1"/>
            <a:r>
              <a:rPr lang="en-US" sz="2400" dirty="0" smtClean="0"/>
              <a:t>Many have “goal” of “APPLA” </a:t>
            </a:r>
          </a:p>
          <a:p>
            <a:pPr marL="36576" indent="0" eaLnBrk="1" hangingPunct="1">
              <a:buNone/>
            </a:pPr>
            <a:endParaRPr lang="en-US" sz="2400" dirty="0" smtClean="0"/>
          </a:p>
          <a:p>
            <a:pPr eaLnBrk="1" hangingPunct="1"/>
            <a:r>
              <a:rPr lang="en-US" sz="2400" dirty="0" smtClean="0"/>
              <a:t>More than 28,000 do “emancipate” each year</a:t>
            </a:r>
          </a:p>
          <a:p>
            <a:pPr marL="36576" indent="0" eaLnBrk="1" hangingPunct="1">
              <a:buNone/>
            </a:pPr>
            <a:endParaRPr lang="en-US" sz="2400" dirty="0" smtClean="0"/>
          </a:p>
          <a:p>
            <a:pPr eaLnBrk="1" hangingPunct="1"/>
            <a:r>
              <a:rPr lang="en-US" sz="2400" dirty="0" smtClean="0"/>
              <a:t>12-22% become homeless from day one</a:t>
            </a:r>
          </a:p>
          <a:p>
            <a:pPr eaLnBrk="1" hangingPunct="1"/>
            <a:endParaRPr lang="en-US" sz="2400" dirty="0" smtClean="0"/>
          </a:p>
        </p:txBody>
      </p:sp>
      <p:sp>
        <p:nvSpPr>
          <p:cNvPr id="2" name="Slide Number Placeholder 1"/>
          <p:cNvSpPr>
            <a:spLocks noGrp="1"/>
          </p:cNvSpPr>
          <p:nvPr>
            <p:ph type="sldNum" sz="quarter" idx="12"/>
          </p:nvPr>
        </p:nvSpPr>
        <p:spPr/>
        <p:txBody>
          <a:bodyPr/>
          <a:lstStyle/>
          <a:p>
            <a:pPr>
              <a:defRPr/>
            </a:pPr>
            <a:fld id="{34BC0B59-BA5D-4009-BABF-9483618AC1B2}" type="slidenum">
              <a:rPr lang="en-US" smtClean="0"/>
              <a:pPr>
                <a:defRPr/>
              </a:pPr>
              <a:t>14</a:t>
            </a:fld>
            <a:endParaRPr lang="en-US"/>
          </a:p>
        </p:txBody>
      </p:sp>
      <p:sp>
        <p:nvSpPr>
          <p:cNvPr id="6" name="Slide Number Placeholder 12"/>
          <p:cNvSpPr txBox="1">
            <a:spLocks/>
          </p:cNvSpPr>
          <p:nvPr/>
        </p:nvSpPr>
        <p:spPr>
          <a:xfrm>
            <a:off x="4649096" y="224491"/>
            <a:ext cx="133215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FEFEF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 name="Rectangle 2"/>
          <p:cNvSpPr/>
          <p:nvPr/>
        </p:nvSpPr>
        <p:spPr>
          <a:xfrm>
            <a:off x="5181600" y="5105400"/>
            <a:ext cx="3733800" cy="584775"/>
          </a:xfrm>
          <a:prstGeom prst="rect">
            <a:avLst/>
          </a:prstGeom>
        </p:spPr>
        <p:txBody>
          <a:bodyPr wrap="square">
            <a:spAutoFit/>
          </a:bodyPr>
          <a:lstStyle/>
          <a:p>
            <a:r>
              <a:rPr lang="en-US" sz="1600" dirty="0"/>
              <a:t>From: AFCARS Data, and studies by Courtney, </a:t>
            </a:r>
            <a:r>
              <a:rPr lang="en-US" sz="1600" dirty="0" err="1"/>
              <a:t>Wulczyn</a:t>
            </a:r>
            <a:r>
              <a:rPr lang="en-US" sz="1600" dirty="0"/>
              <a:t>, </a:t>
            </a:r>
            <a:r>
              <a:rPr lang="en-US" sz="1600" dirty="0" err="1"/>
              <a:t>Hislop</a:t>
            </a:r>
            <a:r>
              <a:rPr lang="en-US" sz="1600" dirty="0"/>
              <a:t>, Casey</a:t>
            </a:r>
          </a:p>
        </p:txBody>
      </p:sp>
      <p:pic>
        <p:nvPicPr>
          <p:cNvPr id="5" name="Content Placeholder 4"/>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31580"/>
          <a:stretch/>
        </p:blipFill>
        <p:spPr>
          <a:xfrm>
            <a:off x="4876800" y="1772500"/>
            <a:ext cx="3509962" cy="3332900"/>
          </a:xfrm>
        </p:spPr>
      </p:pic>
    </p:spTree>
    <p:extLst>
      <p:ext uri="{BB962C8B-B14F-4D97-AF65-F5344CB8AC3E}">
        <p14:creationId xmlns:p14="http://schemas.microsoft.com/office/powerpoint/2010/main" val="402757160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Autofit/>
          </a:bodyPr>
          <a:lstStyle/>
          <a:p>
            <a:pPr algn="ctr" eaLnBrk="1" hangingPunct="1"/>
            <a:r>
              <a:rPr lang="en-US" sz="4400" b="1" dirty="0" smtClean="0">
                <a:solidFill>
                  <a:srgbClr val="FFC000"/>
                </a:solidFill>
                <a:effectLst/>
              </a:rPr>
              <a:t/>
            </a:r>
            <a:br>
              <a:rPr lang="en-US" sz="4400" b="1" dirty="0" smtClean="0">
                <a:solidFill>
                  <a:srgbClr val="FFC000"/>
                </a:solidFill>
                <a:effectLst/>
              </a:rPr>
            </a:br>
            <a:r>
              <a:rPr lang="en-US" sz="4400" b="1" dirty="0" smtClean="0">
                <a:solidFill>
                  <a:srgbClr val="FFC000"/>
                </a:solidFill>
                <a:effectLst/>
              </a:rPr>
              <a:t>Educational Outcomes</a:t>
            </a:r>
            <a:br>
              <a:rPr lang="en-US" sz="4400" b="1" dirty="0" smtClean="0">
                <a:solidFill>
                  <a:srgbClr val="FFC000"/>
                </a:solidFill>
                <a:effectLst/>
              </a:rPr>
            </a:br>
            <a:endParaRPr lang="en-US" sz="4400" b="1" dirty="0" smtClean="0">
              <a:solidFill>
                <a:srgbClr val="FFC000"/>
              </a:solidFill>
              <a:effectLst/>
            </a:endParaRPr>
          </a:p>
        </p:txBody>
      </p:sp>
      <p:sp>
        <p:nvSpPr>
          <p:cNvPr id="57346" name="Rectangle 3"/>
          <p:cNvSpPr>
            <a:spLocks noGrp="1" noChangeArrowheads="1"/>
          </p:cNvSpPr>
          <p:nvPr>
            <p:ph type="body" sz="half" idx="1"/>
          </p:nvPr>
        </p:nvSpPr>
        <p:spPr>
          <a:xfrm>
            <a:off x="685800" y="1752600"/>
            <a:ext cx="7391400" cy="4724400"/>
          </a:xfrm>
        </p:spPr>
        <p:txBody>
          <a:bodyPr>
            <a:normAutofit lnSpcReduction="10000"/>
          </a:bodyPr>
          <a:lstStyle/>
          <a:p>
            <a:pPr eaLnBrk="1" hangingPunct="1">
              <a:lnSpc>
                <a:spcPct val="90000"/>
              </a:lnSpc>
            </a:pPr>
            <a:r>
              <a:rPr lang="en-US" sz="2800" dirty="0" smtClean="0"/>
              <a:t>One study found that 37% had not finished high school nor a GED</a:t>
            </a:r>
          </a:p>
          <a:p>
            <a:pPr marL="36576" indent="0" eaLnBrk="1" hangingPunct="1">
              <a:lnSpc>
                <a:spcPct val="90000"/>
              </a:lnSpc>
              <a:buNone/>
            </a:pPr>
            <a:endParaRPr lang="en-US" sz="2800" dirty="0" smtClean="0"/>
          </a:p>
          <a:p>
            <a:pPr eaLnBrk="1" hangingPunct="1">
              <a:lnSpc>
                <a:spcPct val="90000"/>
              </a:lnSpc>
            </a:pPr>
            <a:r>
              <a:rPr lang="en-US" sz="2800" dirty="0" smtClean="0"/>
              <a:t>Used GED to complete education at 6 times the rate of general              population </a:t>
            </a:r>
            <a:r>
              <a:rPr lang="en-US" sz="1400" dirty="0" smtClean="0"/>
              <a:t>(NW Alumni Study, Casey Family Programs)</a:t>
            </a:r>
          </a:p>
          <a:p>
            <a:pPr marL="36576" indent="0" eaLnBrk="1" hangingPunct="1">
              <a:lnSpc>
                <a:spcPct val="90000"/>
              </a:lnSpc>
              <a:buNone/>
            </a:pPr>
            <a:endParaRPr lang="en-US" sz="1400" dirty="0" smtClean="0"/>
          </a:p>
          <a:p>
            <a:pPr eaLnBrk="1" hangingPunct="1">
              <a:lnSpc>
                <a:spcPct val="90000"/>
              </a:lnSpc>
            </a:pPr>
            <a:r>
              <a:rPr lang="en-US" sz="2800" dirty="0" smtClean="0"/>
              <a:t>Experienced 7 or more                       school changes</a:t>
            </a:r>
          </a:p>
          <a:p>
            <a:pPr marL="36576" indent="0" eaLnBrk="1" hangingPunct="1">
              <a:lnSpc>
                <a:spcPct val="90000"/>
              </a:lnSpc>
              <a:buNone/>
            </a:pPr>
            <a:endParaRPr lang="en-US" sz="2800" dirty="0" smtClean="0"/>
          </a:p>
          <a:p>
            <a:pPr eaLnBrk="1" hangingPunct="1">
              <a:lnSpc>
                <a:spcPct val="90000"/>
              </a:lnSpc>
            </a:pPr>
            <a:r>
              <a:rPr lang="en-US" sz="2800" dirty="0" smtClean="0"/>
              <a:t>Only 1.8% completed a                 bachelors degree</a:t>
            </a:r>
          </a:p>
          <a:p>
            <a:pPr eaLnBrk="1" hangingPunct="1">
              <a:lnSpc>
                <a:spcPct val="90000"/>
              </a:lnSpc>
            </a:pPr>
            <a:endParaRPr lang="en-US" sz="2800" dirty="0" smtClean="0"/>
          </a:p>
        </p:txBody>
      </p:sp>
      <p:sp>
        <p:nvSpPr>
          <p:cNvPr id="2" name="Slide Number Placeholder 1"/>
          <p:cNvSpPr>
            <a:spLocks noGrp="1"/>
          </p:cNvSpPr>
          <p:nvPr>
            <p:ph type="sldNum" sz="quarter" idx="12"/>
          </p:nvPr>
        </p:nvSpPr>
        <p:spPr/>
        <p:txBody>
          <a:bodyPr/>
          <a:lstStyle/>
          <a:p>
            <a:pPr>
              <a:defRPr/>
            </a:pPr>
            <a:fld id="{34BC0B59-BA5D-4009-BABF-9483618AC1B2}" type="slidenum">
              <a:rPr lang="en-US" smtClean="0"/>
              <a:pPr>
                <a:defRPr/>
              </a:pPr>
              <a:t>15</a:t>
            </a:fld>
            <a:endParaRPr lang="en-US"/>
          </a:p>
        </p:txBody>
      </p:sp>
      <p:sp>
        <p:nvSpPr>
          <p:cNvPr id="6" name="Slide Number Placeholder 12"/>
          <p:cNvSpPr txBox="1">
            <a:spLocks/>
          </p:cNvSpPr>
          <p:nvPr/>
        </p:nvSpPr>
        <p:spPr>
          <a:xfrm>
            <a:off x="4649096" y="224491"/>
            <a:ext cx="133215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FEFEF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602531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457200" y="158750"/>
            <a:ext cx="8229600" cy="1184275"/>
          </a:xfrm>
        </p:spPr>
        <p:txBody>
          <a:bodyPr>
            <a:normAutofit/>
          </a:bodyPr>
          <a:lstStyle/>
          <a:p>
            <a:pPr algn="ctr" eaLnBrk="1" hangingPunct="1"/>
            <a:r>
              <a:rPr lang="en-US" sz="4000" dirty="0" smtClean="0">
                <a:solidFill>
                  <a:srgbClr val="FFC000"/>
                </a:solidFill>
                <a:effectLst/>
              </a:rPr>
              <a:t>Other Outcomes</a:t>
            </a:r>
          </a:p>
        </p:txBody>
      </p:sp>
      <p:sp>
        <p:nvSpPr>
          <p:cNvPr id="59394" name="Rectangle 3"/>
          <p:cNvSpPr>
            <a:spLocks noGrp="1" noChangeArrowheads="1"/>
          </p:cNvSpPr>
          <p:nvPr>
            <p:ph type="body" sz="half" idx="1"/>
          </p:nvPr>
        </p:nvSpPr>
        <p:spPr>
          <a:xfrm>
            <a:off x="457200" y="1600200"/>
            <a:ext cx="7963796" cy="4800600"/>
          </a:xfrm>
        </p:spPr>
        <p:txBody>
          <a:bodyPr>
            <a:normAutofit/>
          </a:bodyPr>
          <a:lstStyle/>
          <a:p>
            <a:pPr eaLnBrk="1" hangingPunct="1">
              <a:lnSpc>
                <a:spcPct val="90000"/>
              </a:lnSpc>
            </a:pPr>
            <a:r>
              <a:rPr lang="en-US" sz="2600" dirty="0" smtClean="0"/>
              <a:t>Less likely to be employed</a:t>
            </a:r>
          </a:p>
          <a:p>
            <a:pPr eaLnBrk="1" hangingPunct="1">
              <a:lnSpc>
                <a:spcPct val="90000"/>
              </a:lnSpc>
            </a:pPr>
            <a:r>
              <a:rPr lang="en-US" sz="2600" dirty="0" smtClean="0"/>
              <a:t>Poverty level incomes</a:t>
            </a:r>
          </a:p>
          <a:p>
            <a:pPr eaLnBrk="1" hangingPunct="1">
              <a:lnSpc>
                <a:spcPct val="90000"/>
              </a:lnSpc>
            </a:pPr>
            <a:r>
              <a:rPr lang="en-US" sz="2600" dirty="0" smtClean="0"/>
              <a:t>No health insurance</a:t>
            </a:r>
          </a:p>
          <a:p>
            <a:pPr eaLnBrk="1" hangingPunct="1">
              <a:lnSpc>
                <a:spcPct val="90000"/>
              </a:lnSpc>
            </a:pPr>
            <a:r>
              <a:rPr lang="en-US" sz="2600" dirty="0" smtClean="0"/>
              <a:t>More likely to have children </a:t>
            </a:r>
          </a:p>
          <a:p>
            <a:pPr marL="342900" indent="0" eaLnBrk="1" hangingPunct="1">
              <a:lnSpc>
                <a:spcPct val="90000"/>
              </a:lnSpc>
              <a:buNone/>
            </a:pPr>
            <a:r>
              <a:rPr lang="en-US" sz="2600" dirty="0" smtClean="0"/>
              <a:t>outside out of marriage</a:t>
            </a:r>
          </a:p>
          <a:p>
            <a:pPr eaLnBrk="1" hangingPunct="1">
              <a:lnSpc>
                <a:spcPct val="90000"/>
              </a:lnSpc>
            </a:pPr>
            <a:r>
              <a:rPr lang="en-US" sz="2600" dirty="0" smtClean="0"/>
              <a:t>Post traumatic stress rate double war veterans</a:t>
            </a:r>
          </a:p>
          <a:p>
            <a:pPr eaLnBrk="1" hangingPunct="1">
              <a:lnSpc>
                <a:spcPct val="90000"/>
              </a:lnSpc>
            </a:pPr>
            <a:r>
              <a:rPr lang="en-US" sz="2600" dirty="0" smtClean="0"/>
              <a:t>Serious untreated health conditions</a:t>
            </a:r>
          </a:p>
          <a:p>
            <a:pPr eaLnBrk="1" hangingPunct="1">
              <a:lnSpc>
                <a:spcPct val="90000"/>
              </a:lnSpc>
            </a:pPr>
            <a:r>
              <a:rPr lang="en-US" sz="2600" dirty="0" smtClean="0"/>
              <a:t>Higher rate of becoming victims of crime, or engaging in criminal activity – over 270,000 American prisoners were once in foster care</a:t>
            </a:r>
          </a:p>
          <a:p>
            <a:pPr eaLnBrk="1" hangingPunct="1">
              <a:lnSpc>
                <a:spcPct val="90000"/>
              </a:lnSpc>
            </a:pPr>
            <a:endParaRPr lang="en-US" sz="2600" dirty="0" smtClean="0"/>
          </a:p>
        </p:txBody>
      </p:sp>
      <p:pic>
        <p:nvPicPr>
          <p:cNvPr id="59395" name="Picture 5"/>
          <p:cNvPicPr>
            <a:picLocks noGrp="1" noChangeAspect="1" noChangeArrowheads="1"/>
          </p:cNvPicPr>
          <p:nvPr>
            <p:ph sz="half" idx="2"/>
          </p:nvPr>
        </p:nvPicPr>
        <p:blipFill>
          <a:blip r:embed="rId3" cstate="print"/>
          <a:srcRect/>
          <a:stretch>
            <a:fillRect/>
          </a:stretch>
        </p:blipFill>
        <p:spPr>
          <a:xfrm>
            <a:off x="5791200" y="1066800"/>
            <a:ext cx="3124200" cy="2431777"/>
          </a:xfrm>
        </p:spPr>
      </p:pic>
      <p:sp>
        <p:nvSpPr>
          <p:cNvPr id="2" name="Slide Number Placeholder 1"/>
          <p:cNvSpPr>
            <a:spLocks noGrp="1"/>
          </p:cNvSpPr>
          <p:nvPr>
            <p:ph type="sldNum" sz="quarter" idx="12"/>
          </p:nvPr>
        </p:nvSpPr>
        <p:spPr/>
        <p:txBody>
          <a:bodyPr/>
          <a:lstStyle/>
          <a:p>
            <a:pPr>
              <a:defRPr/>
            </a:pPr>
            <a:fld id="{34BC0B59-BA5D-4009-BABF-9483618AC1B2}" type="slidenum">
              <a:rPr lang="en-US" smtClean="0"/>
              <a:pPr>
                <a:defRPr/>
              </a:pPr>
              <a:t>16</a:t>
            </a:fld>
            <a:endParaRPr lang="en-US"/>
          </a:p>
        </p:txBody>
      </p:sp>
    </p:spTree>
    <p:extLst>
      <p:ext uri="{BB962C8B-B14F-4D97-AF65-F5344CB8AC3E}">
        <p14:creationId xmlns:p14="http://schemas.microsoft.com/office/powerpoint/2010/main" val="204761923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7400" y="2286000"/>
            <a:ext cx="6637468" cy="1362075"/>
          </a:xfrm>
        </p:spPr>
        <p:txBody>
          <a:bodyPr>
            <a:normAutofit/>
          </a:bodyPr>
          <a:lstStyle/>
          <a:p>
            <a:r>
              <a:rPr lang="en-US" sz="6000" dirty="0" smtClean="0">
                <a:effectLst/>
              </a:rPr>
              <a:t>Permanency</a:t>
            </a:r>
            <a:endParaRPr lang="en-US" sz="6000" dirty="0">
              <a:effectLst/>
            </a:endParaRPr>
          </a:p>
        </p:txBody>
      </p:sp>
      <p:sp>
        <p:nvSpPr>
          <p:cNvPr id="6" name="Text Placeholder 5"/>
          <p:cNvSpPr>
            <a:spLocks noGrp="1"/>
          </p:cNvSpPr>
          <p:nvPr>
            <p:ph type="body" idx="1"/>
          </p:nvPr>
        </p:nvSpPr>
        <p:spPr>
          <a:xfrm>
            <a:off x="1981200" y="3581400"/>
            <a:ext cx="6637467" cy="1520413"/>
          </a:xfrm>
        </p:spPr>
        <p:txBody>
          <a:bodyPr/>
          <a:lstStyle/>
          <a:p>
            <a:r>
              <a:rPr lang="en-US" sz="2400" dirty="0" smtClean="0"/>
              <a:t>			</a:t>
            </a:r>
            <a:r>
              <a:rPr lang="en-US" sz="4400" dirty="0" smtClean="0"/>
              <a:t>What </a:t>
            </a:r>
            <a:r>
              <a:rPr lang="en-US" sz="4400" dirty="0"/>
              <a:t>is It? </a:t>
            </a:r>
          </a:p>
          <a:p>
            <a:endParaRPr lang="en-US" dirty="0"/>
          </a:p>
        </p:txBody>
      </p:sp>
      <p:sp>
        <p:nvSpPr>
          <p:cNvPr id="2" name="Slide Number Placeholder 1"/>
          <p:cNvSpPr>
            <a:spLocks noGrp="1"/>
          </p:cNvSpPr>
          <p:nvPr>
            <p:ph type="sldNum" sz="quarter" idx="12"/>
          </p:nvPr>
        </p:nvSpPr>
        <p:spPr/>
        <p:txBody>
          <a:bodyPr/>
          <a:lstStyle/>
          <a:p>
            <a:fld id="{E52EA701-A906-4536-802C-7FE25060F8AC}" type="slidenum">
              <a:rPr lang="en-US" smtClean="0"/>
              <a:t>17</a:t>
            </a:fld>
            <a:endParaRPr lang="en-US"/>
          </a:p>
        </p:txBody>
      </p:sp>
    </p:spTree>
    <p:extLst>
      <p:ext uri="{BB962C8B-B14F-4D97-AF65-F5344CB8AC3E}">
        <p14:creationId xmlns:p14="http://schemas.microsoft.com/office/powerpoint/2010/main" val="1401721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is Important</a:t>
            </a:r>
            <a:endParaRPr lang="en-US" dirty="0"/>
          </a:p>
        </p:txBody>
      </p:sp>
      <p:sp>
        <p:nvSpPr>
          <p:cNvPr id="3" name="Content Placeholder 2"/>
          <p:cNvSpPr>
            <a:spLocks noGrp="1"/>
          </p:cNvSpPr>
          <p:nvPr>
            <p:ph idx="1"/>
          </p:nvPr>
        </p:nvSpPr>
        <p:spPr>
          <a:xfrm>
            <a:off x="457200" y="1447800"/>
            <a:ext cx="7848600" cy="4876800"/>
          </a:xfrm>
        </p:spPr>
        <p:txBody>
          <a:bodyPr>
            <a:normAutofit fontScale="92500" lnSpcReduction="10000"/>
          </a:bodyPr>
          <a:lstStyle/>
          <a:p>
            <a:pPr lvl="0">
              <a:buFont typeface="Wingdings" panose="05000000000000000000" pitchFamily="2" charset="2"/>
              <a:buChar char="ü"/>
            </a:pPr>
            <a:r>
              <a:rPr lang="en-US" dirty="0" smtClean="0"/>
              <a:t>Intent </a:t>
            </a:r>
          </a:p>
          <a:p>
            <a:pPr lvl="0">
              <a:buFont typeface="Wingdings" panose="05000000000000000000" pitchFamily="2" charset="2"/>
              <a:buChar char="ü"/>
            </a:pPr>
            <a:endParaRPr lang="en-US" dirty="0" smtClean="0"/>
          </a:p>
          <a:p>
            <a:pPr lvl="0">
              <a:buFont typeface="Wingdings" panose="05000000000000000000" pitchFamily="2" charset="2"/>
              <a:buChar char="ü"/>
            </a:pPr>
            <a:r>
              <a:rPr lang="en-US" dirty="0" smtClean="0"/>
              <a:t>Commitment and continuity in family relationships </a:t>
            </a:r>
          </a:p>
          <a:p>
            <a:pPr lvl="0">
              <a:buFont typeface="Wingdings" panose="05000000000000000000" pitchFamily="2" charset="2"/>
              <a:buChar char="ü"/>
            </a:pPr>
            <a:endParaRPr lang="en-US" dirty="0"/>
          </a:p>
          <a:p>
            <a:pPr lvl="0">
              <a:buFont typeface="Wingdings" panose="05000000000000000000" pitchFamily="2" charset="2"/>
              <a:buChar char="ü"/>
            </a:pPr>
            <a:r>
              <a:rPr lang="en-US" dirty="0"/>
              <a:t>Sense of belonging to a </a:t>
            </a:r>
            <a:r>
              <a:rPr lang="en-US" dirty="0" smtClean="0"/>
              <a:t>family  </a:t>
            </a:r>
          </a:p>
          <a:p>
            <a:pPr lvl="0">
              <a:buFont typeface="Wingdings" panose="05000000000000000000" pitchFamily="2" charset="2"/>
              <a:buChar char="ü"/>
            </a:pPr>
            <a:endParaRPr lang="en-US" dirty="0"/>
          </a:p>
          <a:p>
            <a:pPr lvl="0">
              <a:buFont typeface="Wingdings" panose="05000000000000000000" pitchFamily="2" charset="2"/>
              <a:buChar char="ü"/>
            </a:pPr>
            <a:r>
              <a:rPr lang="en-US" dirty="0"/>
              <a:t>Legal and social status </a:t>
            </a:r>
            <a:endParaRPr lang="en-US" dirty="0" smtClean="0"/>
          </a:p>
          <a:p>
            <a:pPr lvl="0">
              <a:buFont typeface="Wingdings" panose="05000000000000000000" pitchFamily="2" charset="2"/>
              <a:buChar char="ü"/>
            </a:pPr>
            <a:endParaRPr lang="en-US" dirty="0" smtClean="0"/>
          </a:p>
          <a:p>
            <a:pPr>
              <a:buFont typeface="Wingdings" panose="05000000000000000000" pitchFamily="2" charset="2"/>
              <a:buChar char="ü"/>
            </a:pPr>
            <a:r>
              <a:rPr lang="en-US" sz="3200" dirty="0"/>
              <a:t>Intimacy &amp; Belonging </a:t>
            </a:r>
            <a:endParaRPr lang="en-US" sz="3200" i="1"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18</a:t>
            </a:fld>
            <a:endParaRPr lang="en-US" dirty="0"/>
          </a:p>
        </p:txBody>
      </p:sp>
    </p:spTree>
    <p:extLst>
      <p:ext uri="{BB962C8B-B14F-4D97-AF65-F5344CB8AC3E}">
        <p14:creationId xmlns:p14="http://schemas.microsoft.com/office/powerpoint/2010/main" val="1708684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457200" y="609600"/>
            <a:ext cx="8229600" cy="1258888"/>
          </a:xfrm>
        </p:spPr>
        <p:txBody>
          <a:bodyPr>
            <a:noAutofit/>
          </a:bodyPr>
          <a:lstStyle/>
          <a:p>
            <a:pPr eaLnBrk="1" hangingPunct="1"/>
            <a:r>
              <a:rPr lang="en-US" sz="4000" dirty="0" smtClean="0">
                <a:effectLst/>
              </a:rPr>
              <a:t>WHAT is Permanence?</a:t>
            </a:r>
            <a:br>
              <a:rPr lang="en-US" sz="4000" dirty="0" smtClean="0">
                <a:effectLst/>
              </a:rPr>
            </a:br>
            <a:r>
              <a:rPr lang="en-US" sz="4000" dirty="0" smtClean="0">
                <a:effectLst/>
              </a:rPr>
              <a:t>A Youth Perspective</a:t>
            </a:r>
          </a:p>
        </p:txBody>
      </p:sp>
      <p:sp>
        <p:nvSpPr>
          <p:cNvPr id="71682" name="Rectangle 3"/>
          <p:cNvSpPr>
            <a:spLocks noGrp="1" noChangeArrowheads="1"/>
          </p:cNvSpPr>
          <p:nvPr>
            <p:ph type="body" sz="half" idx="1"/>
          </p:nvPr>
        </p:nvSpPr>
        <p:spPr>
          <a:xfrm>
            <a:off x="457200" y="2514600"/>
            <a:ext cx="7696200" cy="3810000"/>
          </a:xfrm>
        </p:spPr>
        <p:txBody>
          <a:bodyPr/>
          <a:lstStyle/>
          <a:p>
            <a:pPr eaLnBrk="1" hangingPunct="1"/>
            <a:r>
              <a:rPr lang="en-US" sz="2400" dirty="0" smtClean="0"/>
              <a:t>PERMANENCE is </a:t>
            </a:r>
            <a:r>
              <a:rPr lang="en-US" sz="2400" b="1" dirty="0" smtClean="0">
                <a:solidFill>
                  <a:srgbClr val="92D050"/>
                </a:solidFill>
              </a:rPr>
              <a:t>NOT</a:t>
            </a:r>
            <a:r>
              <a:rPr lang="en-US" sz="2400" dirty="0" smtClean="0"/>
              <a:t> a place ~ </a:t>
            </a:r>
          </a:p>
          <a:p>
            <a:pPr eaLnBrk="1" hangingPunct="1"/>
            <a:r>
              <a:rPr lang="en-US" sz="2400" dirty="0" smtClean="0"/>
              <a:t>Permanency is a state of mind,  </a:t>
            </a:r>
            <a:r>
              <a:rPr lang="en-US" sz="2400" i="1" dirty="0" smtClean="0">
                <a:solidFill>
                  <a:srgbClr val="92D050"/>
                </a:solidFill>
              </a:rPr>
              <a:t>not a placement</a:t>
            </a:r>
            <a:r>
              <a:rPr lang="en-US" sz="2400" dirty="0" smtClean="0">
                <a:solidFill>
                  <a:srgbClr val="92D050"/>
                </a:solidFill>
              </a:rPr>
              <a:t>; </a:t>
            </a:r>
          </a:p>
          <a:p>
            <a:pPr eaLnBrk="1" hangingPunct="1"/>
            <a:r>
              <a:rPr lang="en-US" sz="2400" dirty="0" smtClean="0"/>
              <a:t>Permanence is having the feeling that you are </a:t>
            </a:r>
            <a:r>
              <a:rPr lang="en-US" sz="2400" b="1" i="1" dirty="0" smtClean="0">
                <a:solidFill>
                  <a:srgbClr val="92D050"/>
                </a:solidFill>
              </a:rPr>
              <a:t>connected</a:t>
            </a:r>
            <a:r>
              <a:rPr lang="en-US" sz="2400" dirty="0" smtClean="0">
                <a:solidFill>
                  <a:srgbClr val="92D050"/>
                </a:solidFill>
              </a:rPr>
              <a:t>, </a:t>
            </a:r>
          </a:p>
          <a:p>
            <a:pPr eaLnBrk="1" hangingPunct="1"/>
            <a:r>
              <a:rPr lang="en-US" sz="2400" dirty="0" smtClean="0"/>
              <a:t>That there is someone </a:t>
            </a:r>
            <a:r>
              <a:rPr lang="en-US" sz="2400" i="1" dirty="0" smtClean="0">
                <a:solidFill>
                  <a:srgbClr val="92D050"/>
                </a:solidFill>
              </a:rPr>
              <a:t>in the middle of the night </a:t>
            </a:r>
            <a:r>
              <a:rPr lang="en-US" sz="2400" dirty="0" smtClean="0"/>
              <a:t>who will answer your </a:t>
            </a:r>
            <a:r>
              <a:rPr lang="en-US" sz="2400" i="1" dirty="0" smtClean="0">
                <a:solidFill>
                  <a:srgbClr val="92D050"/>
                </a:solidFill>
              </a:rPr>
              <a:t>collect</a:t>
            </a:r>
            <a:r>
              <a:rPr lang="en-US" sz="2400" dirty="0" smtClean="0">
                <a:solidFill>
                  <a:srgbClr val="92D050"/>
                </a:solidFill>
              </a:rPr>
              <a:t> </a:t>
            </a:r>
            <a:r>
              <a:rPr lang="en-US" sz="2400" dirty="0" smtClean="0"/>
              <a:t>phone call</a:t>
            </a:r>
          </a:p>
          <a:p>
            <a:pPr eaLnBrk="1" hangingPunct="1"/>
            <a:r>
              <a:rPr lang="en-US" sz="2400" dirty="0" smtClean="0"/>
              <a:t>Or </a:t>
            </a:r>
            <a:r>
              <a:rPr lang="en-US" sz="2400" b="1" i="1" dirty="0" smtClean="0">
                <a:solidFill>
                  <a:srgbClr val="92D050"/>
                </a:solidFill>
              </a:rPr>
              <a:t>miss you </a:t>
            </a:r>
            <a:r>
              <a:rPr lang="en-US" sz="2400" dirty="0" smtClean="0"/>
              <a:t>when you don’t show up</a:t>
            </a:r>
          </a:p>
        </p:txBody>
      </p:sp>
      <p:pic>
        <p:nvPicPr>
          <p:cNvPr id="71683" name="Picture 4" descr="PE02179_"/>
          <p:cNvPicPr>
            <a:picLocks noGrp="1" noChangeAspect="1" noChangeArrowheads="1"/>
          </p:cNvPicPr>
          <p:nvPr>
            <p:ph sz="half" idx="2"/>
          </p:nvPr>
        </p:nvPicPr>
        <p:blipFill>
          <a:blip r:embed="rId3" cstate="print"/>
          <a:srcRect/>
          <a:stretch>
            <a:fillRect/>
          </a:stretch>
        </p:blipFill>
        <p:spPr>
          <a:xfrm>
            <a:off x="6553200" y="419458"/>
            <a:ext cx="1773238" cy="2311400"/>
          </a:xfrm>
        </p:spPr>
      </p:pic>
      <p:sp>
        <p:nvSpPr>
          <p:cNvPr id="2" name="Slide Number Placeholder 1"/>
          <p:cNvSpPr>
            <a:spLocks noGrp="1"/>
          </p:cNvSpPr>
          <p:nvPr>
            <p:ph type="sldNum" sz="quarter" idx="12"/>
          </p:nvPr>
        </p:nvSpPr>
        <p:spPr/>
        <p:txBody>
          <a:bodyPr/>
          <a:lstStyle/>
          <a:p>
            <a:pPr>
              <a:defRPr/>
            </a:pPr>
            <a:fld id="{34BC0B59-BA5D-4009-BABF-9483618AC1B2}" type="slidenum">
              <a:rPr lang="en-US" smtClean="0"/>
              <a:pPr>
                <a:defRPr/>
              </a:pPr>
              <a:t>19</a:t>
            </a:fld>
            <a:endParaRPr lang="en-US"/>
          </a:p>
        </p:txBody>
      </p:sp>
      <p:sp>
        <p:nvSpPr>
          <p:cNvPr id="6" name="Slide Number Placeholder 12"/>
          <p:cNvSpPr txBox="1">
            <a:spLocks/>
          </p:cNvSpPr>
          <p:nvPr/>
        </p:nvSpPr>
        <p:spPr>
          <a:xfrm>
            <a:off x="4649096" y="224491"/>
            <a:ext cx="133215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FEFEF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154324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239000" cy="1826363"/>
          </a:xfrm>
        </p:spPr>
        <p:txBody>
          <a:bodyPr>
            <a:normAutofit fontScale="90000"/>
          </a:bodyPr>
          <a:lstStyle/>
          <a:p>
            <a:r>
              <a:rPr lang="en-US" dirty="0" smtClean="0"/>
              <a:t> </a:t>
            </a:r>
            <a:r>
              <a:rPr lang="en-US" sz="4900" b="0" dirty="0" smtClean="0">
                <a:solidFill>
                  <a:schemeClr val="accent6">
                    <a:lumMod val="20000"/>
                    <a:lumOff val="80000"/>
                  </a:schemeClr>
                </a:solidFill>
                <a:effectLst/>
              </a:rPr>
              <a:t>Commissioner’s Charge</a:t>
            </a:r>
            <a:br>
              <a:rPr lang="en-US" sz="4900" b="0" dirty="0" smtClean="0">
                <a:solidFill>
                  <a:schemeClr val="accent6">
                    <a:lumMod val="20000"/>
                    <a:lumOff val="80000"/>
                  </a:schemeClr>
                </a:solidFill>
                <a:effectLst/>
              </a:rPr>
            </a:br>
            <a:r>
              <a:rPr lang="en-US" sz="4900" b="0" dirty="0" smtClean="0">
                <a:solidFill>
                  <a:schemeClr val="accent6">
                    <a:lumMod val="20000"/>
                    <a:lumOff val="80000"/>
                  </a:schemeClr>
                </a:solidFill>
                <a:effectLst/>
              </a:rPr>
              <a:t>  		Positive Permanency</a:t>
            </a:r>
            <a:endParaRPr lang="en-US" sz="4900" b="0" dirty="0">
              <a:solidFill>
                <a:schemeClr val="accent6">
                  <a:lumMod val="20000"/>
                  <a:lumOff val="80000"/>
                </a:schemeClr>
              </a:solidFill>
              <a:effectLst/>
            </a:endParaRPr>
          </a:p>
        </p:txBody>
      </p:sp>
      <p:sp>
        <p:nvSpPr>
          <p:cNvPr id="3" name="Text Placeholder 2"/>
          <p:cNvSpPr>
            <a:spLocks noGrp="1"/>
          </p:cNvSpPr>
          <p:nvPr>
            <p:ph type="body" idx="1"/>
          </p:nvPr>
        </p:nvSpPr>
        <p:spPr>
          <a:xfrm>
            <a:off x="838200" y="228600"/>
            <a:ext cx="6629400" cy="1066688"/>
          </a:xfrm>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2</a:t>
            </a:fld>
            <a:endParaRPr lang="en-US" dirty="0"/>
          </a:p>
        </p:txBody>
      </p:sp>
    </p:spTree>
    <p:extLst>
      <p:ext uri="{BB962C8B-B14F-4D97-AF65-F5344CB8AC3E}">
        <p14:creationId xmlns:p14="http://schemas.microsoft.com/office/powerpoint/2010/main" val="2433781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5B77457E-6505-4A60-8CDB-B7F7F6373DCB}" type="slidenum">
              <a:rPr lang="en-US" smtClean="0"/>
              <a:pPr>
                <a:defRPr/>
              </a:pPr>
              <a:t>20</a:t>
            </a:fld>
            <a:endParaRPr lang="en-US"/>
          </a:p>
        </p:txBody>
      </p:sp>
      <p:sp>
        <p:nvSpPr>
          <p:cNvPr id="7" name="Rectangle 6"/>
          <p:cNvSpPr/>
          <p:nvPr/>
        </p:nvSpPr>
        <p:spPr>
          <a:xfrm>
            <a:off x="457200" y="1981201"/>
            <a:ext cx="8077200" cy="4154984"/>
          </a:xfrm>
          <a:prstGeom prst="rect">
            <a:avLst/>
          </a:prstGeom>
        </p:spPr>
        <p:txBody>
          <a:bodyPr wrap="square">
            <a:spAutoFit/>
          </a:bodyPr>
          <a:lstStyle/>
          <a:p>
            <a:r>
              <a:rPr lang="en-US" sz="4800" dirty="0" smtClean="0"/>
              <a:t>Permanency Means. . .</a:t>
            </a:r>
          </a:p>
          <a:p>
            <a:endParaRPr lang="en-US" sz="4800" dirty="0" smtClean="0"/>
          </a:p>
          <a:p>
            <a:pPr algn="ctr"/>
            <a:r>
              <a:rPr lang="en-US" sz="4800" dirty="0" smtClean="0"/>
              <a:t> “You always </a:t>
            </a:r>
            <a:r>
              <a:rPr lang="en-US" sz="4800" dirty="0"/>
              <a:t>get a second </a:t>
            </a:r>
            <a:r>
              <a:rPr lang="en-US" sz="4800" dirty="0" smtClean="0"/>
              <a:t>chance.”     </a:t>
            </a:r>
          </a:p>
          <a:p>
            <a:pPr algn="r"/>
            <a:endParaRPr lang="en-US" dirty="0" smtClean="0"/>
          </a:p>
          <a:p>
            <a:pPr algn="r"/>
            <a:endParaRPr lang="en-US" dirty="0" smtClean="0"/>
          </a:p>
          <a:p>
            <a:pPr algn="r"/>
            <a:r>
              <a:rPr lang="en-US" dirty="0" smtClean="0"/>
              <a:t>DFPS Foster Care Alum</a:t>
            </a:r>
          </a:p>
          <a:p>
            <a:pPr algn="r"/>
            <a:r>
              <a:rPr lang="en-US" dirty="0" smtClean="0"/>
              <a:t>June 2015 </a:t>
            </a:r>
            <a:endParaRPr lang="en-US" dirty="0"/>
          </a:p>
        </p:txBody>
      </p:sp>
    </p:spTree>
    <p:extLst>
      <p:ext uri="{BB962C8B-B14F-4D97-AF65-F5344CB8AC3E}">
        <p14:creationId xmlns:p14="http://schemas.microsoft.com/office/powerpoint/2010/main" val="144438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Transformation</a:t>
            </a:r>
            <a:endParaRPr lang="en-US" dirty="0"/>
          </a:p>
        </p:txBody>
      </p:sp>
      <p:sp>
        <p:nvSpPr>
          <p:cNvPr id="3" name="Content Placeholder 2"/>
          <p:cNvSpPr>
            <a:spLocks noGrp="1"/>
          </p:cNvSpPr>
          <p:nvPr>
            <p:ph idx="1"/>
          </p:nvPr>
        </p:nvSpPr>
        <p:spPr>
          <a:xfrm>
            <a:off x="1435608" y="1447800"/>
            <a:ext cx="7498080" cy="5105400"/>
          </a:xfrm>
        </p:spPr>
        <p:txBody>
          <a:bodyPr>
            <a:noAutofit/>
          </a:bodyPr>
          <a:lstStyle/>
          <a:p>
            <a:pPr marL="82296" indent="0">
              <a:buNone/>
            </a:pPr>
            <a:r>
              <a:rPr lang="en-US" sz="2000" dirty="0" smtClean="0"/>
              <a:t>Transformation </a:t>
            </a:r>
            <a:r>
              <a:rPr lang="en-US" sz="2000" dirty="0"/>
              <a:t>is a far reaching self-improvement process that Child Protective Services (CPS) began in 2014 to transform itself into a better place to work and the most effective program possible. </a:t>
            </a:r>
          </a:p>
          <a:p>
            <a:pPr marL="82296" indent="0">
              <a:buNone/>
            </a:pPr>
            <a:endParaRPr lang="en-US" sz="2000" dirty="0" smtClean="0"/>
          </a:p>
          <a:p>
            <a:pPr marL="82296" indent="0">
              <a:buNone/>
            </a:pPr>
            <a:r>
              <a:rPr lang="en-US" sz="2000" dirty="0" smtClean="0"/>
              <a:t>Several initiatives have </a:t>
            </a:r>
            <a:r>
              <a:rPr lang="en-US" sz="2000" dirty="0"/>
              <a:t>been implemented </a:t>
            </a:r>
            <a:r>
              <a:rPr lang="en-US" sz="2000" dirty="0" smtClean="0"/>
              <a:t>statewide</a:t>
            </a:r>
            <a:r>
              <a:rPr lang="en-US" sz="2000" dirty="0"/>
              <a:t>:</a:t>
            </a:r>
            <a:endParaRPr lang="en-US" sz="2000" dirty="0" smtClean="0"/>
          </a:p>
          <a:p>
            <a:pPr lvl="1"/>
            <a:r>
              <a:rPr lang="en-US" sz="2000" dirty="0" smtClean="0"/>
              <a:t>Alignment </a:t>
            </a:r>
            <a:r>
              <a:rPr lang="en-US" sz="2000" dirty="0"/>
              <a:t>of kinship workers and conservatorship units</a:t>
            </a:r>
          </a:p>
          <a:p>
            <a:pPr lvl="1"/>
            <a:r>
              <a:rPr lang="en-US" sz="2000" dirty="0" smtClean="0"/>
              <a:t>Timing </a:t>
            </a:r>
            <a:r>
              <a:rPr lang="en-US" sz="2000" dirty="0"/>
              <a:t>of CVS Worker Assignment</a:t>
            </a:r>
          </a:p>
          <a:p>
            <a:pPr lvl="1"/>
            <a:r>
              <a:rPr lang="en-US" sz="2000" dirty="0" smtClean="0"/>
              <a:t>FGC </a:t>
            </a:r>
            <a:r>
              <a:rPr lang="en-US" sz="2000" dirty="0"/>
              <a:t>within 30 days of </a:t>
            </a:r>
            <a:r>
              <a:rPr lang="en-US" sz="2000" dirty="0" smtClean="0"/>
              <a:t>removal</a:t>
            </a:r>
          </a:p>
          <a:p>
            <a:pPr lvl="1"/>
            <a:r>
              <a:rPr lang="en-US" sz="2000" dirty="0"/>
              <a:t>Accelerated Family Reunification </a:t>
            </a:r>
            <a:endParaRPr lang="en-US" sz="2000" dirty="0" smtClean="0"/>
          </a:p>
          <a:p>
            <a:pPr lvl="1"/>
            <a:r>
              <a:rPr lang="en-US" sz="2000" dirty="0"/>
              <a:t>Single Child Plan of Service </a:t>
            </a:r>
          </a:p>
          <a:p>
            <a:pPr lvl="1"/>
            <a:r>
              <a:rPr lang="en-US" sz="2000" dirty="0" smtClean="0"/>
              <a:t>Visitation</a:t>
            </a:r>
            <a:endParaRPr lang="en-US" sz="2000" dirty="0"/>
          </a:p>
          <a:p>
            <a:endParaRPr lang="en-US" sz="1600" b="1" dirty="0"/>
          </a:p>
          <a:p>
            <a:endParaRPr lang="en-US" sz="1600" b="1" dirty="0"/>
          </a:p>
        </p:txBody>
      </p:sp>
      <p:sp>
        <p:nvSpPr>
          <p:cNvPr id="4" name="Slide Number Placeholder 3"/>
          <p:cNvSpPr>
            <a:spLocks noGrp="1"/>
          </p:cNvSpPr>
          <p:nvPr>
            <p:ph type="sldNum" sz="quarter" idx="12"/>
          </p:nvPr>
        </p:nvSpPr>
        <p:spPr/>
        <p:txBody>
          <a:bodyPr/>
          <a:lstStyle/>
          <a:p>
            <a:fld id="{E52EA701-A906-4536-802C-7FE25060F8AC}" type="slidenum">
              <a:rPr lang="en-US" smtClean="0">
                <a:solidFill>
                  <a:srgbClr val="FF8600">
                    <a:shade val="50000"/>
                    <a:satMod val="200000"/>
                  </a:srgbClr>
                </a:solidFill>
              </a:rPr>
              <a:pPr/>
              <a:t>21</a:t>
            </a:fld>
            <a:endParaRPr lang="en-US" dirty="0">
              <a:solidFill>
                <a:srgbClr val="FF8600">
                  <a:shade val="50000"/>
                  <a:satMod val="200000"/>
                </a:srgbClr>
              </a:solidFill>
            </a:endParaRPr>
          </a:p>
        </p:txBody>
      </p:sp>
    </p:spTree>
    <p:extLst>
      <p:ext uri="{BB962C8B-B14F-4D97-AF65-F5344CB8AC3E}">
        <p14:creationId xmlns:p14="http://schemas.microsoft.com/office/powerpoint/2010/main" val="3968649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2209800"/>
            <a:ext cx="6629400" cy="1826363"/>
          </a:xfrm>
        </p:spPr>
        <p:txBody>
          <a:bodyPr/>
          <a:lstStyle/>
          <a:p>
            <a:pPr algn="ctr"/>
            <a:r>
              <a:rPr lang="en-US" b="0" dirty="0" smtClean="0">
                <a:effectLst/>
              </a:rPr>
              <a:t>ACCELERATED FAMILY REUNIFICATION</a:t>
            </a:r>
            <a:endParaRPr lang="en-US" b="0" dirty="0">
              <a:effectLst/>
            </a:endParaRPr>
          </a:p>
        </p:txBody>
      </p:sp>
      <p:sp>
        <p:nvSpPr>
          <p:cNvPr id="4" name="Slide Number Placeholder 3"/>
          <p:cNvSpPr>
            <a:spLocks noGrp="1"/>
          </p:cNvSpPr>
          <p:nvPr>
            <p:ph type="sldNum" sz="quarter" idx="12"/>
          </p:nvPr>
        </p:nvSpPr>
        <p:spPr/>
        <p:txBody>
          <a:bodyPr/>
          <a:lstStyle/>
          <a:p>
            <a:fld id="{E52EA701-A906-4536-802C-7FE25060F8AC}" type="slidenum">
              <a:rPr lang="en-US" smtClean="0"/>
              <a:pPr/>
              <a:t>22</a:t>
            </a:fld>
            <a:endParaRPr lang="en-US" dirty="0"/>
          </a:p>
        </p:txBody>
      </p:sp>
    </p:spTree>
    <p:extLst>
      <p:ext uri="{BB962C8B-B14F-4D97-AF65-F5344CB8AC3E}">
        <p14:creationId xmlns:p14="http://schemas.microsoft.com/office/powerpoint/2010/main" val="2214154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and Goals	</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t>Criteria: </a:t>
            </a:r>
          </a:p>
          <a:p>
            <a:pPr lvl="1"/>
            <a:r>
              <a:rPr lang="en-US" dirty="0" smtClean="0"/>
              <a:t>Youth in care 60+ days</a:t>
            </a:r>
          </a:p>
          <a:p>
            <a:pPr lvl="1"/>
            <a:r>
              <a:rPr lang="en-US" dirty="0" smtClean="0"/>
              <a:t>NO Sexual Abuse or Physical Abuse Cases</a:t>
            </a:r>
          </a:p>
          <a:p>
            <a:pPr>
              <a:buFont typeface="Courier New" panose="02070309020205020404" pitchFamily="49" charset="0"/>
              <a:buChar char="o"/>
            </a:pPr>
            <a:r>
              <a:rPr lang="en-US" dirty="0" smtClean="0"/>
              <a:t>Goals:</a:t>
            </a:r>
          </a:p>
          <a:p>
            <a:pPr lvl="1">
              <a:buFont typeface="Courier New" panose="02070309020205020404" pitchFamily="49" charset="0"/>
              <a:buChar char="o"/>
            </a:pPr>
            <a:r>
              <a:rPr lang="en-US" dirty="0" smtClean="0"/>
              <a:t>Identify cases where risk has been reduced</a:t>
            </a:r>
          </a:p>
          <a:p>
            <a:pPr lvl="1">
              <a:buFont typeface="Courier New" panose="02070309020205020404" pitchFamily="49" charset="0"/>
              <a:buChar char="o"/>
            </a:pPr>
            <a:r>
              <a:rPr lang="en-US" dirty="0" smtClean="0"/>
              <a:t>Discuss options for in home safety</a:t>
            </a:r>
          </a:p>
          <a:p>
            <a:pPr lvl="1">
              <a:buFont typeface="Courier New" panose="02070309020205020404" pitchFamily="49" charset="0"/>
              <a:buChar char="o"/>
            </a:pPr>
            <a:r>
              <a:rPr lang="en-US" dirty="0" smtClean="0"/>
              <a:t>Begin transitioning the child home within 45-60 days from the date the case is identified</a:t>
            </a:r>
          </a:p>
          <a:p>
            <a:pPr lvl="1">
              <a:buFont typeface="Courier New" panose="02070309020205020404" pitchFamily="49" charset="0"/>
              <a:buChar char="o"/>
            </a:pPr>
            <a:r>
              <a:rPr lang="en-US" dirty="0" smtClean="0"/>
              <a:t>Monitor for up to 6 months</a:t>
            </a:r>
          </a:p>
          <a:p>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23</a:t>
            </a:fld>
            <a:endParaRPr lang="en-US" dirty="0"/>
          </a:p>
        </p:txBody>
      </p:sp>
    </p:spTree>
    <p:extLst>
      <p:ext uri="{BB962C8B-B14F-4D97-AF65-F5344CB8AC3E}">
        <p14:creationId xmlns:p14="http://schemas.microsoft.com/office/powerpoint/2010/main" val="40979269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19400"/>
            <a:ext cx="6629400" cy="1826363"/>
          </a:xfrm>
        </p:spPr>
        <p:txBody>
          <a:bodyPr>
            <a:normAutofit/>
          </a:bodyPr>
          <a:lstStyle/>
          <a:p>
            <a:pPr algn="ctr"/>
            <a:r>
              <a:rPr lang="en-US" sz="4800" b="0" dirty="0" smtClean="0">
                <a:effectLst/>
              </a:rPr>
              <a:t>Single Child Plan of Service </a:t>
            </a:r>
            <a:endParaRPr lang="en-US" sz="4800" b="0" dirty="0">
              <a:effectLst/>
            </a:endParaRPr>
          </a:p>
        </p:txBody>
      </p:sp>
      <p:sp>
        <p:nvSpPr>
          <p:cNvPr id="4" name="Slide Number Placeholder 3"/>
          <p:cNvSpPr>
            <a:spLocks noGrp="1"/>
          </p:cNvSpPr>
          <p:nvPr>
            <p:ph type="sldNum" sz="quarter" idx="12"/>
          </p:nvPr>
        </p:nvSpPr>
        <p:spPr/>
        <p:txBody>
          <a:bodyPr/>
          <a:lstStyle/>
          <a:p>
            <a:fld id="{E52EA701-A906-4536-802C-7FE25060F8AC}" type="slidenum">
              <a:rPr lang="en-US" smtClean="0"/>
              <a:pPr/>
              <a:t>24</a:t>
            </a:fld>
            <a:endParaRPr lang="en-US" dirty="0"/>
          </a:p>
        </p:txBody>
      </p:sp>
    </p:spTree>
    <p:extLst>
      <p:ext uri="{BB962C8B-B14F-4D97-AF65-F5344CB8AC3E}">
        <p14:creationId xmlns:p14="http://schemas.microsoft.com/office/powerpoint/2010/main" val="1925808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Vision: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smtClean="0"/>
              <a:t>See </a:t>
            </a:r>
            <a:r>
              <a:rPr lang="en-US" dirty="0"/>
              <a:t>the family as one unit</a:t>
            </a:r>
          </a:p>
          <a:p>
            <a:pPr lvl="0"/>
            <a:r>
              <a:rPr lang="en-US" dirty="0"/>
              <a:t>More services available to the parents</a:t>
            </a:r>
          </a:p>
          <a:p>
            <a:pPr lvl="0"/>
            <a:r>
              <a:rPr lang="en-US" dirty="0"/>
              <a:t>Parents should have input on visitation plans</a:t>
            </a:r>
          </a:p>
          <a:p>
            <a:pPr lvl="0"/>
            <a:r>
              <a:rPr lang="en-US" dirty="0"/>
              <a:t>Increased transparency</a:t>
            </a:r>
          </a:p>
          <a:p>
            <a:pPr lvl="0"/>
            <a:r>
              <a:rPr lang="en-US" dirty="0"/>
              <a:t>Increased communication</a:t>
            </a:r>
          </a:p>
          <a:p>
            <a:pPr lvl="0"/>
            <a:r>
              <a:rPr lang="en-US" dirty="0"/>
              <a:t>Improved relationships between providers and families</a:t>
            </a:r>
          </a:p>
          <a:p>
            <a:endParaRPr lang="en-US" b="1"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25</a:t>
            </a:fld>
            <a:endParaRPr lang="en-US" dirty="0"/>
          </a:p>
        </p:txBody>
      </p:sp>
    </p:spTree>
    <p:extLst>
      <p:ext uri="{BB962C8B-B14F-4D97-AF65-F5344CB8AC3E}">
        <p14:creationId xmlns:p14="http://schemas.microsoft.com/office/powerpoint/2010/main" val="4247367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620000" cy="1143000"/>
          </a:xfrm>
        </p:spPr>
        <p:txBody>
          <a:bodyPr>
            <a:normAutofit fontScale="90000"/>
          </a:bodyPr>
          <a:lstStyle/>
          <a:p>
            <a:r>
              <a:rPr lang="en-US" dirty="0" smtClean="0"/>
              <a:t>Joint Service Planning = 1 CPOS</a:t>
            </a:r>
            <a:endParaRPr lang="en-US" dirty="0"/>
          </a:p>
        </p:txBody>
      </p:sp>
      <p:sp>
        <p:nvSpPr>
          <p:cNvPr id="3" name="Content Placeholder 2"/>
          <p:cNvSpPr>
            <a:spLocks noGrp="1"/>
          </p:cNvSpPr>
          <p:nvPr>
            <p:ph idx="1"/>
          </p:nvPr>
        </p:nvSpPr>
        <p:spPr/>
        <p:txBody>
          <a:bodyPr/>
          <a:lstStyle/>
          <a:p>
            <a:r>
              <a:rPr lang="en-US" dirty="0" smtClean="0"/>
              <a:t>Coordinate service planning meetings between Residential Providers and CPS</a:t>
            </a:r>
          </a:p>
          <a:p>
            <a:endParaRPr lang="en-US" dirty="0"/>
          </a:p>
          <a:p>
            <a:r>
              <a:rPr lang="en-US" dirty="0" smtClean="0"/>
              <a:t>1 service planning meeting attended by both parties and parents</a:t>
            </a:r>
          </a:p>
          <a:p>
            <a:endParaRPr lang="en-US" dirty="0" smtClean="0"/>
          </a:p>
          <a:p>
            <a:r>
              <a:rPr lang="en-US" dirty="0" smtClean="0"/>
              <a:t>Attach the provider’s plan to the IMPACT CPOS</a:t>
            </a:r>
          </a:p>
          <a:p>
            <a:pPr marL="36576" indent="0">
              <a:buNone/>
            </a:pPr>
            <a:endParaRPr lang="en-US" dirty="0" smtClean="0"/>
          </a:p>
          <a:p>
            <a:pPr marL="36576" indent="0">
              <a:buNone/>
            </a:pPr>
            <a:endParaRPr lang="en-US" dirty="0"/>
          </a:p>
        </p:txBody>
      </p:sp>
    </p:spTree>
    <p:extLst>
      <p:ext uri="{BB962C8B-B14F-4D97-AF65-F5344CB8AC3E}">
        <p14:creationId xmlns:p14="http://schemas.microsoft.com/office/powerpoint/2010/main" val="3444983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r>
              <a:rPr lang="en-US" sz="4800" dirty="0" smtClean="0"/>
              <a:t>Benefits and Challenges, to name a few. . .  </a:t>
            </a:r>
            <a:endParaRPr lang="en-US" dirty="0"/>
          </a:p>
        </p:txBody>
      </p:sp>
      <p:sp>
        <p:nvSpPr>
          <p:cNvPr id="6" name="Content Placeholder 5"/>
          <p:cNvSpPr>
            <a:spLocks noGrp="1"/>
          </p:cNvSpPr>
          <p:nvPr>
            <p:ph sz="half" idx="1"/>
          </p:nvPr>
        </p:nvSpPr>
        <p:spPr>
          <a:xfrm>
            <a:off x="457200" y="1295400"/>
            <a:ext cx="4038600" cy="4953000"/>
          </a:xfrm>
        </p:spPr>
        <p:txBody>
          <a:bodyPr>
            <a:noAutofit/>
          </a:bodyPr>
          <a:lstStyle/>
          <a:p>
            <a:pPr marL="36576" indent="0" algn="ctr">
              <a:buNone/>
            </a:pPr>
            <a:r>
              <a:rPr lang="en-US" sz="1800" b="1" u="sng" dirty="0" smtClean="0"/>
              <a:t>BENEFITS</a:t>
            </a:r>
            <a:endParaRPr lang="en-US" sz="1800" dirty="0" smtClean="0"/>
          </a:p>
          <a:p>
            <a:pPr marL="36576" indent="0">
              <a:buNone/>
            </a:pPr>
            <a:endParaRPr lang="en-US" sz="1400" dirty="0"/>
          </a:p>
          <a:p>
            <a:r>
              <a:rPr lang="en-US" sz="1800" dirty="0" smtClean="0"/>
              <a:t>Clarity on the identified permanency goal and alignment of all services</a:t>
            </a:r>
          </a:p>
          <a:p>
            <a:pPr marL="36576" indent="0">
              <a:buNone/>
            </a:pPr>
            <a:endParaRPr lang="en-US" sz="1400" dirty="0"/>
          </a:p>
          <a:p>
            <a:r>
              <a:rPr lang="en-US" sz="1800" dirty="0"/>
              <a:t>More communication – child – parents, caregiver, </a:t>
            </a:r>
            <a:r>
              <a:rPr lang="en-US" sz="1800" dirty="0" smtClean="0"/>
              <a:t>worker</a:t>
            </a:r>
          </a:p>
          <a:p>
            <a:pPr marL="36576" indent="0">
              <a:buNone/>
            </a:pPr>
            <a:endParaRPr lang="en-US" sz="1800" dirty="0" smtClean="0"/>
          </a:p>
          <a:p>
            <a:r>
              <a:rPr lang="en-US" sz="1800" dirty="0"/>
              <a:t>Raise the respect for everyone all around. </a:t>
            </a:r>
            <a:endParaRPr lang="en-US" sz="1800" dirty="0" smtClean="0"/>
          </a:p>
          <a:p>
            <a:pPr marL="36576" indent="0">
              <a:buNone/>
            </a:pPr>
            <a:endParaRPr lang="en-US" sz="1800" dirty="0" smtClean="0"/>
          </a:p>
          <a:p>
            <a:r>
              <a:rPr lang="en-US" sz="1800" dirty="0"/>
              <a:t>Elevation of best </a:t>
            </a:r>
            <a:r>
              <a:rPr lang="en-US" sz="1800" dirty="0" smtClean="0"/>
              <a:t>practices</a:t>
            </a:r>
          </a:p>
          <a:p>
            <a:pPr marL="36576" indent="0">
              <a:buNone/>
            </a:pPr>
            <a:endParaRPr lang="en-US" sz="1800" dirty="0" smtClean="0"/>
          </a:p>
          <a:p>
            <a:r>
              <a:rPr lang="en-US" sz="1800" dirty="0"/>
              <a:t>Better information for the caregiver</a:t>
            </a:r>
          </a:p>
          <a:p>
            <a:pPr marL="36576" indent="0">
              <a:buNone/>
            </a:pPr>
            <a:endParaRPr lang="en-US" sz="1800" dirty="0"/>
          </a:p>
          <a:p>
            <a:pPr marL="36576" indent="0">
              <a:buNone/>
            </a:pPr>
            <a:endParaRPr lang="en-US" sz="1400" dirty="0"/>
          </a:p>
          <a:p>
            <a:endParaRPr lang="en-US" sz="1400" dirty="0"/>
          </a:p>
        </p:txBody>
      </p:sp>
      <p:sp>
        <p:nvSpPr>
          <p:cNvPr id="7" name="Content Placeholder 6"/>
          <p:cNvSpPr>
            <a:spLocks noGrp="1"/>
          </p:cNvSpPr>
          <p:nvPr>
            <p:ph sz="quarter" idx="2"/>
          </p:nvPr>
        </p:nvSpPr>
        <p:spPr>
          <a:xfrm>
            <a:off x="4648200" y="1295400"/>
            <a:ext cx="4038600" cy="2189163"/>
          </a:xfrm>
        </p:spPr>
        <p:txBody>
          <a:bodyPr>
            <a:normAutofit fontScale="25000" lnSpcReduction="20000"/>
          </a:bodyPr>
          <a:lstStyle/>
          <a:p>
            <a:pPr marL="36576" indent="0" algn="ctr">
              <a:buNone/>
            </a:pPr>
            <a:r>
              <a:rPr lang="en-US" sz="7200" b="1" u="sng" dirty="0" smtClean="0"/>
              <a:t>CHALLENGES</a:t>
            </a:r>
          </a:p>
          <a:p>
            <a:r>
              <a:rPr lang="en-US" sz="7200" dirty="0"/>
              <a:t>M</a:t>
            </a:r>
            <a:r>
              <a:rPr lang="en-US" sz="7200" dirty="0" smtClean="0"/>
              <a:t>inimum standards time frames</a:t>
            </a:r>
            <a:endParaRPr lang="en-US" sz="7200" dirty="0"/>
          </a:p>
          <a:p>
            <a:pPr marL="36576" indent="0">
              <a:buNone/>
            </a:pPr>
            <a:endParaRPr lang="en-US" sz="7200" dirty="0"/>
          </a:p>
          <a:p>
            <a:r>
              <a:rPr lang="en-US" sz="7200" dirty="0" smtClean="0"/>
              <a:t>What </a:t>
            </a:r>
            <a:r>
              <a:rPr lang="en-US" sz="7200" dirty="0"/>
              <a:t>is the format of the combined plan?  </a:t>
            </a:r>
          </a:p>
          <a:p>
            <a:pPr marL="36576" indent="0">
              <a:buNone/>
            </a:pPr>
            <a:endParaRPr lang="en-US" sz="7200" dirty="0"/>
          </a:p>
          <a:p>
            <a:r>
              <a:rPr lang="en-US" sz="7200" dirty="0"/>
              <a:t>Length of time to review</a:t>
            </a:r>
          </a:p>
          <a:p>
            <a:pPr marL="36576" indent="0">
              <a:buNone/>
            </a:pPr>
            <a:endParaRPr lang="en-US" sz="7200" dirty="0"/>
          </a:p>
          <a:p>
            <a:r>
              <a:rPr lang="en-US" sz="7200" dirty="0"/>
              <a:t>Logistics of the meeting</a:t>
            </a:r>
          </a:p>
          <a:p>
            <a:pPr marL="36576" indent="0">
              <a:buNone/>
            </a:pPr>
            <a:endParaRPr lang="en-US" sz="7200" dirty="0"/>
          </a:p>
          <a:p>
            <a:pPr marL="36576" indent="0">
              <a:buNone/>
            </a:pPr>
            <a:endParaRPr lang="en-US" sz="7200" dirty="0"/>
          </a:p>
          <a:p>
            <a:r>
              <a:rPr lang="en-US" sz="7200" dirty="0"/>
              <a:t>Who is at the table? Multiple providers for parents/children</a:t>
            </a:r>
          </a:p>
          <a:p>
            <a:pPr marL="36576" indent="0">
              <a:buNone/>
            </a:pPr>
            <a:endParaRPr lang="en-US" sz="7200" dirty="0"/>
          </a:p>
          <a:p>
            <a:r>
              <a:rPr lang="en-US" sz="7200" dirty="0"/>
              <a:t>Author of the plan/owner of the </a:t>
            </a:r>
            <a:r>
              <a:rPr lang="en-US" sz="7200" dirty="0" smtClean="0"/>
              <a:t>plan</a:t>
            </a:r>
          </a:p>
          <a:p>
            <a:pPr marL="36576" indent="0">
              <a:buNone/>
            </a:pPr>
            <a:endParaRPr lang="en-US" sz="7200" dirty="0" smtClean="0"/>
          </a:p>
          <a:p>
            <a:r>
              <a:rPr lang="en-US" sz="7200" dirty="0"/>
              <a:t>Myth busting about Parents are “bad” or Foster Parents are “bad”</a:t>
            </a:r>
          </a:p>
          <a:p>
            <a:pPr marL="36576" indent="0">
              <a:buNone/>
            </a:pPr>
            <a:endParaRPr lang="en-US" sz="7200" dirty="0"/>
          </a:p>
          <a:p>
            <a:endParaRPr lang="en-US" sz="7200" dirty="0"/>
          </a:p>
          <a:p>
            <a:pPr marL="36576" indent="0" algn="ctr">
              <a:buNone/>
            </a:pPr>
            <a:endParaRPr lang="en-US" sz="7200" b="1" u="sng" dirty="0" smtClean="0"/>
          </a:p>
          <a:p>
            <a:pPr marL="36576" indent="0">
              <a:buNone/>
            </a:pPr>
            <a:endParaRPr lang="en-US" sz="7200" dirty="0"/>
          </a:p>
          <a:p>
            <a:pPr marL="36576" indent="0">
              <a:buNone/>
            </a:pPr>
            <a:endParaRPr lang="en-US" sz="7200" dirty="0"/>
          </a:p>
          <a:p>
            <a:pPr marL="36576" indent="0">
              <a:buNone/>
            </a:pPr>
            <a:endParaRPr lang="en-US" sz="7200"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27</a:t>
            </a:fld>
            <a:endParaRPr lang="en-US" dirty="0"/>
          </a:p>
        </p:txBody>
      </p:sp>
    </p:spTree>
    <p:extLst>
      <p:ext uri="{BB962C8B-B14F-4D97-AF65-F5344CB8AC3E}">
        <p14:creationId xmlns:p14="http://schemas.microsoft.com/office/powerpoint/2010/main" val="1195479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2590800"/>
            <a:ext cx="6629400" cy="1826363"/>
          </a:xfrm>
        </p:spPr>
        <p:txBody>
          <a:bodyPr>
            <a:normAutofit/>
          </a:bodyPr>
          <a:lstStyle/>
          <a:p>
            <a:pPr algn="ctr"/>
            <a:r>
              <a:rPr lang="en-US" sz="4800" b="0" dirty="0" smtClean="0">
                <a:effectLst/>
              </a:rPr>
              <a:t>Visitation</a:t>
            </a:r>
            <a:endParaRPr lang="en-US" sz="4400" b="0" dirty="0">
              <a:effectLst/>
            </a:endParaRPr>
          </a:p>
        </p:txBody>
      </p:sp>
      <p:sp>
        <p:nvSpPr>
          <p:cNvPr id="2" name="Slide Number Placeholder 1"/>
          <p:cNvSpPr>
            <a:spLocks noGrp="1"/>
          </p:cNvSpPr>
          <p:nvPr>
            <p:ph type="sldNum" sz="quarter" idx="12"/>
          </p:nvPr>
        </p:nvSpPr>
        <p:spPr/>
        <p:txBody>
          <a:bodyPr/>
          <a:lstStyle/>
          <a:p>
            <a:fld id="{E52EA701-A906-4536-802C-7FE25060F8AC}" type="slidenum">
              <a:rPr lang="en-US" smtClean="0"/>
              <a:pPr/>
              <a:t>28</a:t>
            </a:fld>
            <a:endParaRPr lang="en-US" dirty="0"/>
          </a:p>
        </p:txBody>
      </p:sp>
    </p:spTree>
    <p:extLst>
      <p:ext uri="{BB962C8B-B14F-4D97-AF65-F5344CB8AC3E}">
        <p14:creationId xmlns:p14="http://schemas.microsoft.com/office/powerpoint/2010/main" val="3321372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
            </a:r>
            <a:br>
              <a:rPr lang="en-US" sz="4000" dirty="0" smtClean="0"/>
            </a:br>
            <a:r>
              <a:rPr lang="en-US" sz="4000" dirty="0" smtClean="0"/>
              <a:t>Visitation</a:t>
            </a:r>
            <a:r>
              <a:rPr lang="en-US" sz="4000" dirty="0"/>
              <a:t/>
            </a:r>
            <a:br>
              <a:rPr lang="en-US" sz="4000" dirty="0"/>
            </a:br>
            <a:endParaRPr lang="en-US" sz="4000" dirty="0"/>
          </a:p>
        </p:txBody>
      </p:sp>
      <p:sp>
        <p:nvSpPr>
          <p:cNvPr id="3" name="Content Placeholder 2"/>
          <p:cNvSpPr>
            <a:spLocks noGrp="1"/>
          </p:cNvSpPr>
          <p:nvPr>
            <p:ph idx="1"/>
          </p:nvPr>
        </p:nvSpPr>
        <p:spPr>
          <a:xfrm>
            <a:off x="1447800" y="1447800"/>
            <a:ext cx="7498080" cy="5181600"/>
          </a:xfrm>
        </p:spPr>
        <p:txBody>
          <a:bodyPr>
            <a:normAutofit fontScale="55000" lnSpcReduction="20000"/>
          </a:bodyPr>
          <a:lstStyle/>
          <a:p>
            <a:pPr marL="82296" indent="0">
              <a:buNone/>
            </a:pPr>
            <a:r>
              <a:rPr lang="en-US" sz="3300" dirty="0" smtClean="0"/>
              <a:t>In </a:t>
            </a:r>
            <a:r>
              <a:rPr lang="en-US" sz="3300" dirty="0"/>
              <a:t>2013, CPS partnered with key stakeholders to enhance its visitation practices. This partnership resulted in the following initiatives: </a:t>
            </a:r>
            <a:endParaRPr lang="en-US" sz="3300" dirty="0" smtClean="0"/>
          </a:p>
          <a:p>
            <a:pPr marL="82296" indent="0">
              <a:buNone/>
            </a:pPr>
            <a:endParaRPr lang="en-US" sz="3300" dirty="0"/>
          </a:p>
          <a:p>
            <a:r>
              <a:rPr lang="en-US" sz="3300" b="1" dirty="0" smtClean="0"/>
              <a:t>Enhanced </a:t>
            </a:r>
            <a:r>
              <a:rPr lang="en-US" sz="3300" b="1" dirty="0"/>
              <a:t>Visitation/Visitation Matters </a:t>
            </a:r>
            <a:r>
              <a:rPr lang="en-US" sz="3300" dirty="0"/>
              <a:t>– Tools and training were developed to ensure workers understand the importance of visitation and to aid them in providing parents with direction and skill </a:t>
            </a:r>
            <a:r>
              <a:rPr lang="en-US" sz="3300" dirty="0" smtClean="0"/>
              <a:t>development.</a:t>
            </a:r>
          </a:p>
          <a:p>
            <a:pPr marL="82296" indent="0">
              <a:buNone/>
            </a:pPr>
            <a:endParaRPr lang="en-US" sz="3300" dirty="0"/>
          </a:p>
          <a:p>
            <a:r>
              <a:rPr lang="en-US" sz="3300" b="1" dirty="0" smtClean="0"/>
              <a:t>Contracted </a:t>
            </a:r>
            <a:r>
              <a:rPr lang="en-US" sz="3300" b="1" dirty="0"/>
              <a:t>visitation </a:t>
            </a:r>
            <a:r>
              <a:rPr lang="en-US" sz="3300" dirty="0"/>
              <a:t>– DFPS developed procedures to contractually procure for supervised visitation services to observe and document parent/caregiver interactions with a child</a:t>
            </a:r>
            <a:r>
              <a:rPr lang="en-US" sz="3300" dirty="0" smtClean="0"/>
              <a:t>.</a:t>
            </a:r>
          </a:p>
          <a:p>
            <a:pPr marL="82296" indent="0">
              <a:buNone/>
            </a:pPr>
            <a:endParaRPr lang="en-US" sz="3300" dirty="0"/>
          </a:p>
          <a:p>
            <a:r>
              <a:rPr lang="en-US" sz="3300" b="1" dirty="0" smtClean="0"/>
              <a:t>Visit </a:t>
            </a:r>
            <a:r>
              <a:rPr lang="en-US" sz="3300" b="1" dirty="0"/>
              <a:t>coaching </a:t>
            </a:r>
            <a:r>
              <a:rPr lang="en-US" sz="3300" dirty="0"/>
              <a:t>– HHSC is developing a new benefit for children in foster care called “Enhanced Parental Visitation,” with the goal of decreasing time in conservatorship and increasing the likelihood that reunification/permanency is achieved.</a:t>
            </a:r>
          </a:p>
          <a:p>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solidFill>
                  <a:srgbClr val="FF8600">
                    <a:shade val="50000"/>
                    <a:satMod val="200000"/>
                  </a:srgbClr>
                </a:solidFill>
              </a:rPr>
              <a:pPr/>
              <a:t>29</a:t>
            </a:fld>
            <a:endParaRPr lang="en-US" dirty="0">
              <a:solidFill>
                <a:srgbClr val="FF8600">
                  <a:shade val="50000"/>
                  <a:satMod val="200000"/>
                </a:srgbClr>
              </a:solidFill>
            </a:endParaRPr>
          </a:p>
        </p:txBody>
      </p:sp>
    </p:spTree>
    <p:extLst>
      <p:ext uri="{BB962C8B-B14F-4D97-AF65-F5344CB8AC3E}">
        <p14:creationId xmlns:p14="http://schemas.microsoft.com/office/powerpoint/2010/main" val="186288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Commissioner’s Charge</a:t>
            </a:r>
            <a:endParaRPr lang="en-US" dirty="0"/>
          </a:p>
        </p:txBody>
      </p:sp>
      <p:sp>
        <p:nvSpPr>
          <p:cNvPr id="7" name="Content Placeholder 6"/>
          <p:cNvSpPr>
            <a:spLocks noGrp="1"/>
          </p:cNvSpPr>
          <p:nvPr>
            <p:ph idx="1"/>
          </p:nvPr>
        </p:nvSpPr>
        <p:spPr/>
        <p:txBody>
          <a:bodyPr/>
          <a:lstStyle/>
          <a:p>
            <a:pPr marL="82296" indent="0">
              <a:buNone/>
            </a:pPr>
            <a:endParaRPr lang="en-US" dirty="0"/>
          </a:p>
          <a:p>
            <a:pPr>
              <a:buFont typeface="Wingdings" panose="05000000000000000000" pitchFamily="2" charset="2"/>
              <a:buChar char="ü"/>
            </a:pPr>
            <a:r>
              <a:rPr lang="en-US" dirty="0" smtClean="0"/>
              <a:t>Develop Permanency Plan for the State of Texas</a:t>
            </a:r>
          </a:p>
          <a:p>
            <a:pPr>
              <a:buFont typeface="Wingdings" panose="05000000000000000000" pitchFamily="2" charset="2"/>
              <a:buChar char="ü"/>
            </a:pPr>
            <a:endParaRPr lang="en-US" dirty="0" smtClean="0"/>
          </a:p>
          <a:p>
            <a:pPr>
              <a:buFont typeface="Wingdings" panose="05000000000000000000" pitchFamily="2" charset="2"/>
              <a:buChar char="ü"/>
            </a:pPr>
            <a:r>
              <a:rPr lang="en-US" dirty="0" smtClean="0"/>
              <a:t>Instill a greater sense of urgency in moving children and youth to permanency</a:t>
            </a:r>
          </a:p>
        </p:txBody>
      </p:sp>
      <p:sp>
        <p:nvSpPr>
          <p:cNvPr id="5" name="Slide Number Placeholder 4"/>
          <p:cNvSpPr>
            <a:spLocks noGrp="1"/>
          </p:cNvSpPr>
          <p:nvPr>
            <p:ph type="sldNum" sz="quarter" idx="12"/>
          </p:nvPr>
        </p:nvSpPr>
        <p:spPr/>
        <p:txBody>
          <a:bodyPr/>
          <a:lstStyle/>
          <a:p>
            <a:fld id="{E52EA701-A906-4536-802C-7FE25060F8AC}" type="slidenum">
              <a:rPr lang="en-US" smtClean="0"/>
              <a:pPr/>
              <a:t>3</a:t>
            </a:fld>
            <a:endParaRPr lang="en-US" dirty="0"/>
          </a:p>
        </p:txBody>
      </p:sp>
    </p:spTree>
    <p:extLst>
      <p:ext uri="{BB962C8B-B14F-4D97-AF65-F5344CB8AC3E}">
        <p14:creationId xmlns:p14="http://schemas.microsoft.com/office/powerpoint/2010/main" val="2853319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024744" cy="1143000"/>
          </a:xfrm>
        </p:spPr>
        <p:txBody>
          <a:bodyPr>
            <a:normAutofit/>
          </a:bodyPr>
          <a:lstStyle/>
          <a:p>
            <a:r>
              <a:rPr lang="en-US" sz="4000" b="1" dirty="0" smtClean="0"/>
              <a:t>Visitation Guiding Principles</a:t>
            </a:r>
            <a:endParaRPr lang="en-US" sz="4000" b="1" dirty="0"/>
          </a:p>
        </p:txBody>
      </p:sp>
      <p:sp>
        <p:nvSpPr>
          <p:cNvPr id="3" name="Content Placeholder 2"/>
          <p:cNvSpPr>
            <a:spLocks noGrp="1"/>
          </p:cNvSpPr>
          <p:nvPr>
            <p:ph idx="1"/>
          </p:nvPr>
        </p:nvSpPr>
        <p:spPr/>
        <p:txBody>
          <a:bodyPr>
            <a:normAutofit fontScale="85000" lnSpcReduction="20000"/>
          </a:bodyPr>
          <a:lstStyle/>
          <a:p>
            <a:pPr lvl="0"/>
            <a:r>
              <a:rPr lang="en-US" sz="2600" dirty="0" smtClean="0"/>
              <a:t>Visitation </a:t>
            </a:r>
            <a:r>
              <a:rPr lang="en-US" sz="2600" dirty="0"/>
              <a:t>is a </a:t>
            </a:r>
            <a:r>
              <a:rPr lang="en-US" sz="2600" dirty="0" smtClean="0"/>
              <a:t>right-- </a:t>
            </a:r>
            <a:r>
              <a:rPr lang="en-US" sz="2600" dirty="0"/>
              <a:t>not a </a:t>
            </a:r>
            <a:r>
              <a:rPr lang="en-US" sz="2600" dirty="0" smtClean="0"/>
              <a:t>privilege</a:t>
            </a:r>
          </a:p>
          <a:p>
            <a:pPr marL="68580" lvl="0" indent="0">
              <a:buNone/>
            </a:pPr>
            <a:endParaRPr lang="en-US" sz="2600" dirty="0" smtClean="0"/>
          </a:p>
          <a:p>
            <a:pPr lvl="0"/>
            <a:r>
              <a:rPr lang="en-US" sz="2600" dirty="0" smtClean="0"/>
              <a:t>Visitation aids in maintaining community connections</a:t>
            </a:r>
          </a:p>
          <a:p>
            <a:pPr marL="119062" lvl="0" indent="0">
              <a:buNone/>
            </a:pPr>
            <a:endParaRPr lang="en-US" sz="2600" dirty="0"/>
          </a:p>
          <a:p>
            <a:pPr lvl="0"/>
            <a:r>
              <a:rPr lang="en-US" sz="2600" dirty="0"/>
              <a:t>Visitation is intended to honor </a:t>
            </a:r>
            <a:r>
              <a:rPr lang="en-US" sz="2600" dirty="0" smtClean="0"/>
              <a:t>the connections a child has with his family </a:t>
            </a:r>
            <a:r>
              <a:rPr lang="en-US" sz="2600" dirty="0"/>
              <a:t>and </a:t>
            </a:r>
            <a:r>
              <a:rPr lang="en-US" sz="2600" dirty="0" smtClean="0"/>
              <a:t>community</a:t>
            </a:r>
          </a:p>
          <a:p>
            <a:pPr marL="68580" lvl="0" indent="0">
              <a:buNone/>
            </a:pPr>
            <a:endParaRPr lang="en-US" sz="2600" dirty="0"/>
          </a:p>
          <a:p>
            <a:pPr lvl="0"/>
            <a:r>
              <a:rPr lang="en-US" sz="2600" dirty="0"/>
              <a:t>Parents should have input on visitation </a:t>
            </a:r>
            <a:r>
              <a:rPr lang="en-US" sz="2600" dirty="0" smtClean="0"/>
              <a:t>plans</a:t>
            </a:r>
          </a:p>
          <a:p>
            <a:pPr marL="119062" lvl="0" indent="0">
              <a:buNone/>
            </a:pPr>
            <a:endParaRPr lang="en-US" sz="2600" dirty="0"/>
          </a:p>
          <a:p>
            <a:pPr lvl="0"/>
            <a:r>
              <a:rPr lang="en-US" sz="2600" dirty="0"/>
              <a:t>Visitation can be more than </a:t>
            </a:r>
            <a:r>
              <a:rPr lang="en-US" sz="2600" dirty="0" smtClean="0"/>
              <a:t>face-to-face</a:t>
            </a:r>
          </a:p>
          <a:p>
            <a:pPr marL="119062" lvl="0" indent="0">
              <a:buNone/>
            </a:pPr>
            <a:endParaRPr lang="en-US" sz="2600" dirty="0"/>
          </a:p>
          <a:p>
            <a:pPr lvl="0"/>
            <a:r>
              <a:rPr lang="en-US" sz="2600" dirty="0"/>
              <a:t>Implementing best practice </a:t>
            </a:r>
            <a:r>
              <a:rPr lang="en-US" sz="2600" dirty="0" smtClean="0"/>
              <a:t>for visitation </a:t>
            </a:r>
            <a:r>
              <a:rPr lang="en-US" sz="2600" dirty="0"/>
              <a:t>takes the support of the entire community (not just CPS)</a:t>
            </a:r>
          </a:p>
          <a:p>
            <a:endParaRPr lang="en-US" dirty="0"/>
          </a:p>
        </p:txBody>
      </p:sp>
    </p:spTree>
    <p:extLst>
      <p:ext uri="{BB962C8B-B14F-4D97-AF65-F5344CB8AC3E}">
        <p14:creationId xmlns:p14="http://schemas.microsoft.com/office/powerpoint/2010/main" val="7425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Visitation Practices	</a:t>
            </a:r>
            <a:endParaRPr lang="en-US" dirty="0"/>
          </a:p>
        </p:txBody>
      </p:sp>
      <p:sp>
        <p:nvSpPr>
          <p:cNvPr id="3" name="Content Placeholder 2"/>
          <p:cNvSpPr>
            <a:spLocks noGrp="1"/>
          </p:cNvSpPr>
          <p:nvPr>
            <p:ph idx="1"/>
          </p:nvPr>
        </p:nvSpPr>
        <p:spPr/>
        <p:txBody>
          <a:bodyPr/>
          <a:lstStyle/>
          <a:p>
            <a:r>
              <a:rPr lang="en-US" dirty="0" smtClean="0"/>
              <a:t>Initial visit within 5 days of removal</a:t>
            </a:r>
          </a:p>
          <a:p>
            <a:r>
              <a:rPr lang="en-US" dirty="0" smtClean="0"/>
              <a:t>Minimum of monthly visits coordinated by DFPS</a:t>
            </a:r>
          </a:p>
          <a:p>
            <a:r>
              <a:rPr lang="en-US" dirty="0" smtClean="0"/>
              <a:t>Minimum of monthly contact coordinated by the contractor</a:t>
            </a:r>
          </a:p>
          <a:p>
            <a:r>
              <a:rPr lang="en-US" dirty="0" smtClean="0"/>
              <a:t>Expanded definition of “visits”</a:t>
            </a:r>
          </a:p>
          <a:p>
            <a:r>
              <a:rPr lang="en-US" dirty="0" smtClean="0"/>
              <a:t>Visitation Observation Tool</a:t>
            </a:r>
          </a:p>
          <a:p>
            <a:r>
              <a:rPr lang="en-US" dirty="0" smtClean="0"/>
              <a:t>Visitation Best Practices Guide</a:t>
            </a:r>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31</a:t>
            </a:fld>
            <a:endParaRPr lang="en-US" dirty="0"/>
          </a:p>
        </p:txBody>
      </p:sp>
    </p:spTree>
    <p:extLst>
      <p:ext uri="{BB962C8B-B14F-4D97-AF65-F5344CB8AC3E}">
        <p14:creationId xmlns:p14="http://schemas.microsoft.com/office/powerpoint/2010/main" val="30607811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lnSpcReduction="10000"/>
          </a:bodyPr>
          <a:lstStyle/>
          <a:p>
            <a:r>
              <a:rPr lang="en-US" dirty="0" smtClean="0"/>
              <a:t>The Strategic Plan is the beginning of a multi-year change effort for DFPS</a:t>
            </a:r>
          </a:p>
          <a:p>
            <a:pPr marL="36576" indent="0">
              <a:buNone/>
            </a:pPr>
            <a:endParaRPr lang="en-US" dirty="0" smtClean="0"/>
          </a:p>
          <a:p>
            <a:r>
              <a:rPr lang="en-US" dirty="0" smtClean="0"/>
              <a:t>Regions will continue to identify areas for improvement and adjust regional plans accordingly</a:t>
            </a:r>
          </a:p>
          <a:p>
            <a:pPr marL="36576" indent="0">
              <a:buNone/>
            </a:pPr>
            <a:endParaRPr lang="en-US" dirty="0" smtClean="0"/>
          </a:p>
          <a:p>
            <a:r>
              <a:rPr lang="en-US" dirty="0" smtClean="0"/>
              <a:t>Community and Partner Input and Participation is Critical</a:t>
            </a:r>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32</a:t>
            </a:fld>
            <a:endParaRPr lang="en-US" dirty="0"/>
          </a:p>
        </p:txBody>
      </p:sp>
    </p:spTree>
    <p:extLst>
      <p:ext uri="{BB962C8B-B14F-4D97-AF65-F5344CB8AC3E}">
        <p14:creationId xmlns:p14="http://schemas.microsoft.com/office/powerpoint/2010/main" val="6745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914400" y="1752600"/>
            <a:ext cx="7498080" cy="4724400"/>
          </a:xfrm>
        </p:spPr>
        <p:txBody>
          <a:bodyPr>
            <a:normAutofit fontScale="85000" lnSpcReduction="20000"/>
          </a:bodyPr>
          <a:lstStyle/>
          <a:p>
            <a:r>
              <a:rPr lang="en-US" dirty="0" smtClean="0"/>
              <a:t>Permanency must be clearly defined</a:t>
            </a:r>
          </a:p>
          <a:p>
            <a:pPr marL="36576" indent="0">
              <a:buNone/>
            </a:pPr>
            <a:endParaRPr lang="en-US" dirty="0" smtClean="0"/>
          </a:p>
          <a:p>
            <a:r>
              <a:rPr lang="en-US" dirty="0" smtClean="0"/>
              <a:t>Permanency must be a priority for DFPS and our stakeholders</a:t>
            </a:r>
          </a:p>
          <a:p>
            <a:pPr marL="36576" indent="0">
              <a:buNone/>
            </a:pPr>
            <a:endParaRPr lang="en-US" dirty="0" smtClean="0"/>
          </a:p>
          <a:p>
            <a:r>
              <a:rPr lang="en-US" dirty="0" smtClean="0"/>
              <a:t>Our child welfare system must support permanency</a:t>
            </a:r>
          </a:p>
          <a:p>
            <a:pPr marL="36576" indent="0">
              <a:buNone/>
            </a:pPr>
            <a:endParaRPr lang="en-US" dirty="0" smtClean="0"/>
          </a:p>
          <a:p>
            <a:r>
              <a:rPr lang="en-US" dirty="0" smtClean="0"/>
              <a:t>Change takes time. . . but children and youth cannot wait</a:t>
            </a:r>
          </a:p>
          <a:p>
            <a:endParaRPr lang="en-US" dirty="0" smtClean="0"/>
          </a:p>
          <a:p>
            <a:pPr marL="82296" indent="0" algn="ctr">
              <a:buNone/>
            </a:pPr>
            <a:r>
              <a:rPr lang="en-US" i="1" dirty="0" smtClean="0">
                <a:solidFill>
                  <a:srgbClr val="FF0000"/>
                </a:solidFill>
              </a:rPr>
              <a:t> </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E52EA701-A906-4536-802C-7FE25060F8AC}" type="slidenum">
              <a:rPr lang="en-US" smtClean="0">
                <a:solidFill>
                  <a:srgbClr val="FF8600">
                    <a:shade val="50000"/>
                    <a:satMod val="200000"/>
                  </a:srgbClr>
                </a:solidFill>
              </a:rPr>
              <a:pPr/>
              <a:t>33</a:t>
            </a:fld>
            <a:endParaRPr lang="en-US" dirty="0">
              <a:solidFill>
                <a:srgbClr val="FF8600">
                  <a:shade val="50000"/>
                  <a:satMod val="200000"/>
                </a:srgbClr>
              </a:solidFill>
            </a:endParaRPr>
          </a:p>
        </p:txBody>
      </p:sp>
    </p:spTree>
    <p:extLst>
      <p:ext uri="{BB962C8B-B14F-4D97-AF65-F5344CB8AC3E}">
        <p14:creationId xmlns:p14="http://schemas.microsoft.com/office/powerpoint/2010/main" val="10284610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1752600" y="3352800"/>
            <a:ext cx="6480048" cy="2301240"/>
          </a:xfrm>
        </p:spPr>
        <p:txBody>
          <a:bodyPr/>
          <a:lstStyle/>
          <a:p>
            <a:r>
              <a:rPr lang="en-US" b="0" dirty="0" smtClean="0">
                <a:effectLst/>
              </a:rPr>
              <a:t>childhood </a:t>
            </a:r>
            <a:r>
              <a:rPr lang="en-US" b="0" dirty="0">
                <a:effectLst/>
              </a:rPr>
              <a:t>is brief</a:t>
            </a:r>
            <a:br>
              <a:rPr lang="en-US" b="0" dirty="0">
                <a:effectLst/>
              </a:rPr>
            </a:br>
            <a:endParaRPr lang="en-US" b="0" dirty="0"/>
          </a:p>
        </p:txBody>
      </p:sp>
      <p:sp>
        <p:nvSpPr>
          <p:cNvPr id="14" name="Subtitle 13"/>
          <p:cNvSpPr>
            <a:spLocks noGrp="1"/>
          </p:cNvSpPr>
          <p:nvPr>
            <p:ph type="subTitle" idx="1"/>
          </p:nvPr>
        </p:nvSpPr>
        <p:spPr/>
        <p:txBody>
          <a:bodyPr>
            <a:normAutofit/>
          </a:bodyPr>
          <a:lstStyle/>
          <a:p>
            <a:pPr algn="l"/>
            <a:r>
              <a:rPr lang="en-US" sz="4800" dirty="0" smtClean="0"/>
              <a:t>This must be our priority because. . . </a:t>
            </a:r>
            <a:endParaRPr lang="en-US" sz="4800"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34</a:t>
            </a:fld>
            <a:endParaRPr lang="en-US" dirty="0"/>
          </a:p>
        </p:txBody>
      </p:sp>
    </p:spTree>
    <p:extLst>
      <p:ext uri="{BB962C8B-B14F-4D97-AF65-F5344CB8AC3E}">
        <p14:creationId xmlns:p14="http://schemas.microsoft.com/office/powerpoint/2010/main" val="253440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2362200"/>
            <a:ext cx="6629400" cy="1826363"/>
          </a:xfrm>
        </p:spPr>
        <p:txBody>
          <a:bodyPr>
            <a:normAutofit/>
          </a:bodyPr>
          <a:lstStyle/>
          <a:p>
            <a:pPr algn="ctr"/>
            <a:r>
              <a:rPr lang="en-US" sz="6000" b="0" dirty="0" smtClean="0">
                <a:effectLst/>
              </a:rPr>
              <a:t>THE PLAN</a:t>
            </a:r>
            <a:endParaRPr lang="en-US" sz="6000" b="0" dirty="0">
              <a:effectLst/>
            </a:endParaRPr>
          </a:p>
        </p:txBody>
      </p:sp>
      <p:sp>
        <p:nvSpPr>
          <p:cNvPr id="4" name="Slide Number Placeholder 3"/>
          <p:cNvSpPr>
            <a:spLocks noGrp="1"/>
          </p:cNvSpPr>
          <p:nvPr>
            <p:ph type="sldNum" sz="quarter" idx="12"/>
          </p:nvPr>
        </p:nvSpPr>
        <p:spPr/>
        <p:txBody>
          <a:bodyPr/>
          <a:lstStyle/>
          <a:p>
            <a:fld id="{E52EA701-A906-4536-802C-7FE25060F8AC}" type="slidenum">
              <a:rPr lang="en-US" smtClean="0"/>
              <a:pPr/>
              <a:t>4</a:t>
            </a:fld>
            <a:endParaRPr lang="en-US" dirty="0"/>
          </a:p>
        </p:txBody>
      </p:sp>
    </p:spTree>
    <p:extLst>
      <p:ext uri="{BB962C8B-B14F-4D97-AF65-F5344CB8AC3E}">
        <p14:creationId xmlns:p14="http://schemas.microsoft.com/office/powerpoint/2010/main" val="3297413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35" y="31125"/>
            <a:ext cx="8229600" cy="654676"/>
          </a:xfrm>
        </p:spPr>
        <p:txBody>
          <a:bodyPr>
            <a:normAutofit/>
          </a:bodyPr>
          <a:lstStyle/>
          <a:p>
            <a:pPr algn="ctr"/>
            <a:r>
              <a:rPr lang="en-US" sz="2800" dirty="0" smtClean="0">
                <a:latin typeface="+mj-lt"/>
              </a:rPr>
              <a:t>Permanency Implementation Project</a:t>
            </a:r>
            <a:endParaRPr lang="en-US" sz="2800" dirty="0">
              <a:latin typeface="+mj-lt"/>
            </a:endParaRPr>
          </a:p>
        </p:txBody>
      </p:sp>
      <p:sp>
        <p:nvSpPr>
          <p:cNvPr id="6" name="TextBox 5"/>
          <p:cNvSpPr txBox="1"/>
          <p:nvPr/>
        </p:nvSpPr>
        <p:spPr>
          <a:xfrm>
            <a:off x="2209800" y="4876800"/>
            <a:ext cx="990600" cy="369332"/>
          </a:xfrm>
          <a:prstGeom prst="rect">
            <a:avLst/>
          </a:prstGeom>
          <a:noFill/>
        </p:spPr>
        <p:txBody>
          <a:bodyPr wrap="square" rtlCol="0">
            <a:spAutoFit/>
          </a:bodyPr>
          <a:lstStyle/>
          <a:p>
            <a:endParaRPr lang="en-US" dirty="0"/>
          </a:p>
        </p:txBody>
      </p:sp>
      <p:sp>
        <p:nvSpPr>
          <p:cNvPr id="13" name="TextBox 12"/>
          <p:cNvSpPr txBox="1"/>
          <p:nvPr/>
        </p:nvSpPr>
        <p:spPr>
          <a:xfrm>
            <a:off x="1371600" y="908901"/>
            <a:ext cx="643890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400" dirty="0" smtClean="0"/>
              <a:t>TX Permanency Leadership Team</a:t>
            </a:r>
            <a:endParaRPr lang="en-US" sz="2400" dirty="0"/>
          </a:p>
        </p:txBody>
      </p:sp>
      <p:sp>
        <p:nvSpPr>
          <p:cNvPr id="14" name="TextBox 13"/>
          <p:cNvSpPr txBox="1"/>
          <p:nvPr/>
        </p:nvSpPr>
        <p:spPr>
          <a:xfrm>
            <a:off x="5471585" y="1792427"/>
            <a:ext cx="182880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endParaRPr lang="en-US" sz="1600" dirty="0" smtClean="0"/>
          </a:p>
          <a:p>
            <a:pPr algn="ctr"/>
            <a:r>
              <a:rPr lang="en-US" sz="2000" dirty="0" smtClean="0"/>
              <a:t>Statewide PD, PA, RD Meeting</a:t>
            </a:r>
          </a:p>
          <a:p>
            <a:pPr algn="ctr"/>
            <a:endParaRPr lang="en-US" sz="1600" dirty="0"/>
          </a:p>
        </p:txBody>
      </p:sp>
      <p:sp>
        <p:nvSpPr>
          <p:cNvPr id="15" name="TextBox 14"/>
          <p:cNvSpPr txBox="1"/>
          <p:nvPr/>
        </p:nvSpPr>
        <p:spPr>
          <a:xfrm>
            <a:off x="1557865" y="1707589"/>
            <a:ext cx="2038351" cy="33547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endParaRPr lang="en-US" sz="1600" dirty="0" smtClean="0"/>
          </a:p>
          <a:p>
            <a:pPr algn="ctr"/>
            <a:r>
              <a:rPr lang="en-US" sz="2000" dirty="0" smtClean="0"/>
              <a:t>Community</a:t>
            </a:r>
          </a:p>
          <a:p>
            <a:pPr algn="ctr"/>
            <a:r>
              <a:rPr lang="en-US" sz="2000" dirty="0" smtClean="0"/>
              <a:t>Input:</a:t>
            </a:r>
          </a:p>
          <a:p>
            <a:pPr algn="ctr"/>
            <a:endParaRPr lang="en-US" sz="2000" dirty="0" smtClean="0"/>
          </a:p>
          <a:p>
            <a:pPr algn="ctr"/>
            <a:r>
              <a:rPr lang="en-US" sz="2000" dirty="0" smtClean="0"/>
              <a:t>Children’s Commission</a:t>
            </a:r>
          </a:p>
          <a:p>
            <a:pPr algn="ctr"/>
            <a:endParaRPr lang="en-US" sz="2000" dirty="0"/>
          </a:p>
          <a:p>
            <a:pPr algn="ctr"/>
            <a:r>
              <a:rPr lang="en-US" sz="2000" dirty="0" smtClean="0"/>
              <a:t>CASA</a:t>
            </a:r>
          </a:p>
          <a:p>
            <a:pPr algn="ctr"/>
            <a:endParaRPr lang="en-US" sz="2000" dirty="0"/>
          </a:p>
          <a:p>
            <a:pPr algn="ctr"/>
            <a:r>
              <a:rPr lang="en-US" sz="2000" dirty="0" smtClean="0"/>
              <a:t>Provider Meeting</a:t>
            </a:r>
          </a:p>
          <a:p>
            <a:pPr algn="ctr"/>
            <a:endParaRPr lang="en-US" sz="1600" dirty="0"/>
          </a:p>
        </p:txBody>
      </p:sp>
      <p:cxnSp>
        <p:nvCxnSpPr>
          <p:cNvPr id="17" name="Straight Connector 16"/>
          <p:cNvCxnSpPr/>
          <p:nvPr/>
        </p:nvCxnSpPr>
        <p:spPr>
          <a:xfrm>
            <a:off x="4411059" y="1466081"/>
            <a:ext cx="8541" cy="32414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419600" y="2388358"/>
            <a:ext cx="821140" cy="4233"/>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71585" y="4353580"/>
            <a:ext cx="2082800"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smtClean="0"/>
              <a:t>Regional  Summits &amp; Teams</a:t>
            </a:r>
          </a:p>
        </p:txBody>
      </p:sp>
      <p:sp>
        <p:nvSpPr>
          <p:cNvPr id="16" name="TextBox 15"/>
          <p:cNvSpPr txBox="1"/>
          <p:nvPr/>
        </p:nvSpPr>
        <p:spPr>
          <a:xfrm>
            <a:off x="5680090" y="3109702"/>
            <a:ext cx="1411790" cy="89255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endParaRPr lang="en-US" sz="1600" dirty="0" smtClean="0"/>
          </a:p>
          <a:p>
            <a:pPr algn="ctr"/>
            <a:r>
              <a:rPr lang="en-US" sz="2000" dirty="0" smtClean="0"/>
              <a:t>RAP Team</a:t>
            </a:r>
          </a:p>
          <a:p>
            <a:pPr algn="ctr"/>
            <a:endParaRPr lang="en-US" sz="1600" dirty="0"/>
          </a:p>
        </p:txBody>
      </p:sp>
      <p:cxnSp>
        <p:nvCxnSpPr>
          <p:cNvPr id="28" name="Straight Connector 27"/>
          <p:cNvCxnSpPr/>
          <p:nvPr/>
        </p:nvCxnSpPr>
        <p:spPr>
          <a:xfrm flipH="1">
            <a:off x="4446136" y="3555978"/>
            <a:ext cx="1116464" cy="42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4411059" y="4724027"/>
            <a:ext cx="821140" cy="42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605267" y="2743200"/>
            <a:ext cx="8057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0510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Creating the Plan:</a:t>
            </a:r>
            <a:br>
              <a:rPr lang="en-US" dirty="0" smtClean="0"/>
            </a:br>
            <a:r>
              <a:rPr lang="en-US" sz="2200" dirty="0" smtClean="0"/>
              <a:t>Our Approach for Input &amp; Buy-In </a:t>
            </a:r>
            <a:endParaRPr lang="en-US" sz="2200" dirty="0"/>
          </a:p>
        </p:txBody>
      </p:sp>
      <p:sp>
        <p:nvSpPr>
          <p:cNvPr id="2" name="Rectangle 1"/>
          <p:cNvSpPr/>
          <p:nvPr/>
        </p:nvSpPr>
        <p:spPr>
          <a:xfrm>
            <a:off x="1394382" y="1576270"/>
            <a:ext cx="1638550" cy="376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u="sng" dirty="0" smtClean="0">
                <a:solidFill>
                  <a:prstClr val="white"/>
                </a:solidFill>
              </a:rPr>
              <a:t>Understand Starting Point</a:t>
            </a:r>
          </a:p>
          <a:p>
            <a:pPr algn="ctr"/>
            <a:endParaRPr lang="en-US" sz="1050" dirty="0">
              <a:solidFill>
                <a:prstClr val="white"/>
              </a:solidFill>
            </a:endParaRPr>
          </a:p>
          <a:p>
            <a:pPr algn="ctr"/>
            <a:r>
              <a:rPr lang="en-US" sz="1200" dirty="0" smtClean="0">
                <a:solidFill>
                  <a:prstClr val="white"/>
                </a:solidFill>
              </a:rPr>
              <a:t>Data Analysis </a:t>
            </a:r>
            <a:endParaRPr lang="en-US" sz="1200" dirty="0">
              <a:solidFill>
                <a:prstClr val="white"/>
              </a:solidFill>
            </a:endParaRPr>
          </a:p>
          <a:p>
            <a:pPr algn="ctr"/>
            <a:endParaRPr lang="en-US" sz="1200" dirty="0">
              <a:solidFill>
                <a:prstClr val="white"/>
              </a:solidFill>
            </a:endParaRPr>
          </a:p>
          <a:p>
            <a:pPr algn="ctr"/>
            <a:r>
              <a:rPr lang="en-US" sz="1200" dirty="0" smtClean="0">
                <a:solidFill>
                  <a:prstClr val="white"/>
                </a:solidFill>
              </a:rPr>
              <a:t>Casey Approach from Harris County</a:t>
            </a:r>
          </a:p>
          <a:p>
            <a:pPr algn="ctr"/>
            <a:endParaRPr lang="en-US" sz="1200" dirty="0">
              <a:solidFill>
                <a:prstClr val="white"/>
              </a:solidFill>
            </a:endParaRPr>
          </a:p>
          <a:p>
            <a:pPr algn="ctr"/>
            <a:r>
              <a:rPr lang="en-US" sz="1200" dirty="0" smtClean="0">
                <a:solidFill>
                  <a:prstClr val="white"/>
                </a:solidFill>
              </a:rPr>
              <a:t>Conversations with RD’s</a:t>
            </a:r>
          </a:p>
          <a:p>
            <a:pPr algn="ctr"/>
            <a:endParaRPr lang="en-US" sz="1200" dirty="0">
              <a:solidFill>
                <a:prstClr val="white"/>
              </a:solidFill>
            </a:endParaRPr>
          </a:p>
          <a:p>
            <a:pPr algn="ctr"/>
            <a:r>
              <a:rPr lang="en-US" sz="1200" dirty="0" smtClean="0">
                <a:solidFill>
                  <a:prstClr val="white"/>
                </a:solidFill>
              </a:rPr>
              <a:t>DFPS Leadership Views</a:t>
            </a:r>
          </a:p>
          <a:p>
            <a:pPr algn="ctr"/>
            <a:endParaRPr lang="en-US" sz="1200" dirty="0">
              <a:solidFill>
                <a:prstClr val="white"/>
              </a:solidFill>
            </a:endParaRPr>
          </a:p>
          <a:p>
            <a:pPr algn="ctr"/>
            <a:r>
              <a:rPr lang="en-US" sz="1200" dirty="0" smtClean="0">
                <a:solidFill>
                  <a:prstClr val="white"/>
                </a:solidFill>
              </a:rPr>
              <a:t>RAP Team as a Sounding Board</a:t>
            </a:r>
          </a:p>
          <a:p>
            <a:pPr algn="ctr"/>
            <a:endParaRPr lang="en-US" sz="1200" dirty="0">
              <a:solidFill>
                <a:prstClr val="white"/>
              </a:solidFill>
            </a:endParaRPr>
          </a:p>
          <a:p>
            <a:pPr algn="ctr"/>
            <a:r>
              <a:rPr lang="en-US" sz="1200" dirty="0" smtClean="0">
                <a:solidFill>
                  <a:prstClr val="white"/>
                </a:solidFill>
              </a:rPr>
              <a:t>INV/FBSS &amp; SWI Views</a:t>
            </a:r>
          </a:p>
          <a:p>
            <a:pPr algn="ctr"/>
            <a:endParaRPr lang="en-US" sz="1200" dirty="0">
              <a:solidFill>
                <a:prstClr val="white"/>
              </a:solidFill>
            </a:endParaRPr>
          </a:p>
        </p:txBody>
      </p:sp>
      <p:sp>
        <p:nvSpPr>
          <p:cNvPr id="4" name="Rectangle 3"/>
          <p:cNvSpPr/>
          <p:nvPr/>
        </p:nvSpPr>
        <p:spPr>
          <a:xfrm>
            <a:off x="7086600" y="1576270"/>
            <a:ext cx="1847088" cy="376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smtClean="0">
                <a:solidFill>
                  <a:prstClr val="white"/>
                </a:solidFill>
              </a:rPr>
              <a:t>Collaboration</a:t>
            </a:r>
          </a:p>
          <a:p>
            <a:pPr algn="ctr"/>
            <a:endParaRPr lang="en-US" dirty="0">
              <a:solidFill>
                <a:prstClr val="white"/>
              </a:solidFill>
            </a:endParaRPr>
          </a:p>
          <a:p>
            <a:pPr algn="ctr"/>
            <a:endParaRPr lang="en-US" sz="1200" dirty="0">
              <a:solidFill>
                <a:prstClr val="white"/>
              </a:solidFill>
            </a:endParaRPr>
          </a:p>
          <a:p>
            <a:pPr algn="ctr"/>
            <a:r>
              <a:rPr lang="en-US" sz="1200" dirty="0" smtClean="0">
                <a:solidFill>
                  <a:prstClr val="white"/>
                </a:solidFill>
              </a:rPr>
              <a:t>CPA Partner Meeting  </a:t>
            </a:r>
          </a:p>
          <a:p>
            <a:pPr algn="ctr"/>
            <a:r>
              <a:rPr lang="en-US" sz="1200" dirty="0" smtClean="0">
                <a:solidFill>
                  <a:prstClr val="white"/>
                </a:solidFill>
              </a:rPr>
              <a:t>May 12</a:t>
            </a:r>
          </a:p>
          <a:p>
            <a:pPr algn="ctr"/>
            <a:endParaRPr lang="en-US" sz="1200" dirty="0">
              <a:solidFill>
                <a:prstClr val="white"/>
              </a:solidFill>
            </a:endParaRPr>
          </a:p>
          <a:p>
            <a:pPr algn="ctr"/>
            <a:endParaRPr lang="en-US" sz="1200" dirty="0">
              <a:solidFill>
                <a:prstClr val="white"/>
              </a:solidFill>
            </a:endParaRPr>
          </a:p>
          <a:p>
            <a:pPr algn="ctr"/>
            <a:endParaRPr lang="en-US" sz="1200" dirty="0">
              <a:solidFill>
                <a:prstClr val="white"/>
              </a:solidFill>
            </a:endParaRPr>
          </a:p>
        </p:txBody>
      </p:sp>
      <p:sp>
        <p:nvSpPr>
          <p:cNvPr id="3" name="Right Arrow 2"/>
          <p:cNvSpPr/>
          <p:nvPr/>
        </p:nvSpPr>
        <p:spPr>
          <a:xfrm>
            <a:off x="3213433" y="2695137"/>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p:nvSpPr>
        <p:spPr>
          <a:xfrm>
            <a:off x="4114800" y="1576270"/>
            <a:ext cx="1638550" cy="376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prstClr val="white"/>
              </a:solidFill>
            </a:endParaRPr>
          </a:p>
          <a:p>
            <a:pPr algn="ctr"/>
            <a:r>
              <a:rPr lang="en-US" sz="1600" u="sng" dirty="0" smtClean="0">
                <a:solidFill>
                  <a:prstClr val="white"/>
                </a:solidFill>
              </a:rPr>
              <a:t>PD Summit</a:t>
            </a:r>
          </a:p>
          <a:p>
            <a:pPr algn="ctr"/>
            <a:endParaRPr lang="en-US" sz="1200" dirty="0">
              <a:solidFill>
                <a:prstClr val="white"/>
              </a:solidFill>
            </a:endParaRPr>
          </a:p>
          <a:p>
            <a:pPr algn="ctr"/>
            <a:endParaRPr lang="en-US" sz="1200" dirty="0" smtClean="0">
              <a:solidFill>
                <a:prstClr val="white"/>
              </a:solidFill>
            </a:endParaRPr>
          </a:p>
          <a:p>
            <a:pPr algn="ctr"/>
            <a:endParaRPr lang="en-US" sz="1200" dirty="0">
              <a:solidFill>
                <a:prstClr val="white"/>
              </a:solidFill>
            </a:endParaRPr>
          </a:p>
          <a:p>
            <a:pPr algn="ctr"/>
            <a:r>
              <a:rPr lang="en-US" sz="1200" dirty="0" smtClean="0">
                <a:solidFill>
                  <a:prstClr val="white"/>
                </a:solidFill>
              </a:rPr>
              <a:t>Working Session with PD’s from every region</a:t>
            </a:r>
          </a:p>
          <a:p>
            <a:pPr algn="ctr"/>
            <a:endParaRPr lang="en-US" sz="1200" dirty="0">
              <a:solidFill>
                <a:prstClr val="white"/>
              </a:solidFill>
            </a:endParaRPr>
          </a:p>
          <a:p>
            <a:pPr algn="ctr"/>
            <a:r>
              <a:rPr lang="en-US" sz="1200" dirty="0" smtClean="0">
                <a:solidFill>
                  <a:prstClr val="white"/>
                </a:solidFill>
              </a:rPr>
              <a:t>4-29 to 4-30</a:t>
            </a:r>
          </a:p>
        </p:txBody>
      </p:sp>
      <p:sp>
        <p:nvSpPr>
          <p:cNvPr id="7" name="Right Arrow 6"/>
          <p:cNvSpPr/>
          <p:nvPr/>
        </p:nvSpPr>
        <p:spPr>
          <a:xfrm>
            <a:off x="6191375" y="2766219"/>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a:xfrm>
            <a:off x="1828800" y="5638800"/>
            <a:ext cx="763992" cy="369332"/>
          </a:xfrm>
          <a:prstGeom prst="rect">
            <a:avLst/>
          </a:prstGeom>
          <a:noFill/>
        </p:spPr>
        <p:txBody>
          <a:bodyPr wrap="none" rtlCol="0">
            <a:spAutoFit/>
          </a:bodyPr>
          <a:lstStyle/>
          <a:p>
            <a:r>
              <a:rPr lang="en-US" dirty="0" smtClean="0">
                <a:solidFill>
                  <a:prstClr val="black"/>
                </a:solidFill>
              </a:rPr>
              <a:t>March</a:t>
            </a:r>
            <a:endParaRPr lang="en-US" dirty="0">
              <a:solidFill>
                <a:prstClr val="black"/>
              </a:solidFill>
            </a:endParaRPr>
          </a:p>
        </p:txBody>
      </p:sp>
      <p:sp>
        <p:nvSpPr>
          <p:cNvPr id="9" name="TextBox 8"/>
          <p:cNvSpPr txBox="1"/>
          <p:nvPr/>
        </p:nvSpPr>
        <p:spPr>
          <a:xfrm>
            <a:off x="7628148" y="5618749"/>
            <a:ext cx="553741" cy="369332"/>
          </a:xfrm>
          <a:prstGeom prst="rect">
            <a:avLst/>
          </a:prstGeom>
          <a:noFill/>
        </p:spPr>
        <p:txBody>
          <a:bodyPr wrap="none" rtlCol="0">
            <a:spAutoFit/>
          </a:bodyPr>
          <a:lstStyle/>
          <a:p>
            <a:r>
              <a:rPr lang="en-US" dirty="0" smtClean="0">
                <a:solidFill>
                  <a:prstClr val="black"/>
                </a:solidFill>
              </a:rPr>
              <a:t>May</a:t>
            </a:r>
            <a:endParaRPr lang="en-US" dirty="0">
              <a:solidFill>
                <a:prstClr val="black"/>
              </a:solidFill>
            </a:endParaRPr>
          </a:p>
        </p:txBody>
      </p:sp>
      <p:sp>
        <p:nvSpPr>
          <p:cNvPr id="10" name="TextBox 9"/>
          <p:cNvSpPr txBox="1"/>
          <p:nvPr/>
        </p:nvSpPr>
        <p:spPr>
          <a:xfrm>
            <a:off x="4523066" y="5648319"/>
            <a:ext cx="647934" cy="369332"/>
          </a:xfrm>
          <a:prstGeom prst="rect">
            <a:avLst/>
          </a:prstGeom>
          <a:noFill/>
        </p:spPr>
        <p:txBody>
          <a:bodyPr wrap="none" rtlCol="0">
            <a:spAutoFit/>
          </a:bodyPr>
          <a:lstStyle/>
          <a:p>
            <a:r>
              <a:rPr lang="en-US" dirty="0" smtClean="0">
                <a:solidFill>
                  <a:prstClr val="black"/>
                </a:solidFill>
              </a:rPr>
              <a:t>April</a:t>
            </a:r>
            <a:endParaRPr lang="en-US" dirty="0">
              <a:solidFill>
                <a:prstClr val="black"/>
              </a:solidFill>
            </a:endParaRPr>
          </a:p>
        </p:txBody>
      </p:sp>
      <p:sp>
        <p:nvSpPr>
          <p:cNvPr id="11" name="Slide Number Placeholder 10"/>
          <p:cNvSpPr>
            <a:spLocks noGrp="1"/>
          </p:cNvSpPr>
          <p:nvPr>
            <p:ph type="sldNum" sz="quarter" idx="12"/>
          </p:nvPr>
        </p:nvSpPr>
        <p:spPr/>
        <p:txBody>
          <a:bodyPr/>
          <a:lstStyle/>
          <a:p>
            <a:fld id="{E52EA701-A906-4536-802C-7FE25060F8AC}" type="slidenum">
              <a:rPr lang="en-US" smtClean="0">
                <a:solidFill>
                  <a:srgbClr val="FF8600">
                    <a:shade val="50000"/>
                    <a:satMod val="200000"/>
                  </a:srgbClr>
                </a:solidFill>
              </a:rPr>
              <a:pPr/>
              <a:t>6</a:t>
            </a:fld>
            <a:endParaRPr lang="en-US" dirty="0">
              <a:solidFill>
                <a:srgbClr val="FF8600">
                  <a:shade val="50000"/>
                  <a:satMod val="200000"/>
                </a:srgbClr>
              </a:solidFill>
            </a:endParaRPr>
          </a:p>
        </p:txBody>
      </p:sp>
    </p:spTree>
    <p:extLst>
      <p:ext uri="{BB962C8B-B14F-4D97-AF65-F5344CB8AC3E}">
        <p14:creationId xmlns:p14="http://schemas.microsoft.com/office/powerpoint/2010/main" val="3089755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 Big, Ambitious Goals </a:t>
            </a:r>
            <a:endParaRPr lang="en-US" dirty="0"/>
          </a:p>
        </p:txBody>
      </p:sp>
      <p:sp>
        <p:nvSpPr>
          <p:cNvPr id="3" name="Content Placeholder 2"/>
          <p:cNvSpPr>
            <a:spLocks noGrp="1"/>
          </p:cNvSpPr>
          <p:nvPr>
            <p:ph idx="1"/>
          </p:nvPr>
        </p:nvSpPr>
        <p:spPr/>
        <p:txBody>
          <a:bodyPr>
            <a:normAutofit lnSpcReduction="10000"/>
          </a:bodyPr>
          <a:lstStyle/>
          <a:p>
            <a:pPr marL="539496" lvl="0" indent="-457200">
              <a:buFont typeface="Symbol" panose="05050102010706020507" pitchFamily="18" charset="2"/>
              <a:buChar char=""/>
            </a:pPr>
            <a:r>
              <a:rPr lang="en-US" sz="3000" dirty="0" smtClean="0"/>
              <a:t>Safely reduce the number of youth in DFPS conservatorship by decreasing the time to achieve positive permanency by 25% by 2020.</a:t>
            </a:r>
          </a:p>
          <a:p>
            <a:pPr marL="448056" lvl="1" indent="0">
              <a:buNone/>
            </a:pPr>
            <a:endParaRPr lang="en-US" sz="2600" dirty="0" smtClean="0"/>
          </a:p>
          <a:p>
            <a:pPr lvl="1">
              <a:buFont typeface="Symbol" panose="05050102010706020507" pitchFamily="18" charset="2"/>
              <a:buChar char=""/>
            </a:pPr>
            <a:endParaRPr lang="en-US" sz="2600" dirty="0" smtClean="0"/>
          </a:p>
          <a:p>
            <a:pPr lvl="0">
              <a:buFont typeface="Symbol" panose="05050102010706020507" pitchFamily="18" charset="2"/>
              <a:buChar char=""/>
            </a:pPr>
            <a:r>
              <a:rPr lang="en-US" sz="3000" dirty="0" smtClean="0"/>
              <a:t>Workforce and partners accept accountability to act with a sense of urgency to achieve positive permanency for all children and youth</a:t>
            </a:r>
          </a:p>
          <a:p>
            <a:pPr lvl="0"/>
            <a:endParaRPr lang="en-US" sz="3000" dirty="0" smtClean="0"/>
          </a:p>
        </p:txBody>
      </p:sp>
      <p:sp>
        <p:nvSpPr>
          <p:cNvPr id="4" name="Slide Number Placeholder 3"/>
          <p:cNvSpPr>
            <a:spLocks noGrp="1"/>
          </p:cNvSpPr>
          <p:nvPr>
            <p:ph type="sldNum" sz="quarter" idx="12"/>
          </p:nvPr>
        </p:nvSpPr>
        <p:spPr/>
        <p:txBody>
          <a:bodyPr/>
          <a:lstStyle/>
          <a:p>
            <a:fld id="{E52EA701-A906-4536-802C-7FE25060F8AC}" type="slidenum">
              <a:rPr lang="en-US" smtClean="0"/>
              <a:pPr/>
              <a:t>7</a:t>
            </a:fld>
            <a:endParaRPr lang="en-US" dirty="0"/>
          </a:p>
        </p:txBody>
      </p:sp>
    </p:spTree>
    <p:extLst>
      <p:ext uri="{BB962C8B-B14F-4D97-AF65-F5344CB8AC3E}">
        <p14:creationId xmlns:p14="http://schemas.microsoft.com/office/powerpoint/2010/main" val="2583819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DFPS Permanency Strategic Plan</a:t>
            </a:r>
            <a:endParaRPr lang="en-US" dirty="0"/>
          </a:p>
        </p:txBody>
      </p:sp>
      <p:sp>
        <p:nvSpPr>
          <p:cNvPr id="3" name="Content Placeholder 2"/>
          <p:cNvSpPr>
            <a:spLocks noGrp="1"/>
          </p:cNvSpPr>
          <p:nvPr>
            <p:ph sz="quarter" idx="1"/>
          </p:nvPr>
        </p:nvSpPr>
        <p:spPr/>
        <p:txBody>
          <a:bodyPr>
            <a:normAutofit fontScale="62500" lnSpcReduction="20000"/>
          </a:bodyPr>
          <a:lstStyle/>
          <a:p>
            <a:pPr>
              <a:lnSpc>
                <a:spcPct val="110000"/>
              </a:lnSpc>
              <a:spcBef>
                <a:spcPts val="0"/>
              </a:spcBef>
              <a:spcAft>
                <a:spcPts val="1800"/>
              </a:spcAft>
            </a:pPr>
            <a:r>
              <a:rPr lang="en-US" sz="3700" dirty="0" smtClean="0"/>
              <a:t>Reduce the time to Positive Permanency by 1 month in 2016</a:t>
            </a:r>
            <a:endParaRPr lang="en-US" sz="3700" dirty="0"/>
          </a:p>
          <a:p>
            <a:pPr>
              <a:lnSpc>
                <a:spcPct val="110000"/>
              </a:lnSpc>
              <a:spcBef>
                <a:spcPts val="0"/>
              </a:spcBef>
              <a:spcAft>
                <a:spcPts val="1800"/>
              </a:spcAft>
            </a:pPr>
            <a:r>
              <a:rPr lang="en-US" sz="3700" dirty="0" smtClean="0"/>
              <a:t>Achieve </a:t>
            </a:r>
            <a:r>
              <a:rPr lang="en-US" sz="3700" dirty="0"/>
              <a:t>positive permanency for all children under six years old who have been in DFPS conservatorship for more than two years by </a:t>
            </a:r>
            <a:r>
              <a:rPr lang="en-US" sz="3700" dirty="0" smtClean="0"/>
              <a:t>2016</a:t>
            </a:r>
          </a:p>
          <a:p>
            <a:pPr lvl="2">
              <a:lnSpc>
                <a:spcPct val="110000"/>
              </a:lnSpc>
              <a:spcBef>
                <a:spcPts val="0"/>
              </a:spcBef>
              <a:spcAft>
                <a:spcPts val="1800"/>
              </a:spcAft>
            </a:pPr>
            <a:r>
              <a:rPr lang="en-US" sz="3100" dirty="0" smtClean="0"/>
              <a:t>Reduce to less than 200 in 2016</a:t>
            </a:r>
          </a:p>
          <a:p>
            <a:pPr lvl="2">
              <a:lnSpc>
                <a:spcPct val="110000"/>
              </a:lnSpc>
              <a:spcBef>
                <a:spcPts val="0"/>
              </a:spcBef>
              <a:spcAft>
                <a:spcPts val="1800"/>
              </a:spcAft>
            </a:pPr>
            <a:r>
              <a:rPr lang="en-US" sz="3100" dirty="0" smtClean="0"/>
              <a:t>Reduce to 0 in 2017</a:t>
            </a:r>
            <a:endParaRPr lang="en-US" sz="3100" dirty="0"/>
          </a:p>
          <a:p>
            <a:pPr>
              <a:lnSpc>
                <a:spcPct val="110000"/>
              </a:lnSpc>
              <a:spcBef>
                <a:spcPts val="0"/>
              </a:spcBef>
              <a:spcAft>
                <a:spcPts val="1800"/>
              </a:spcAft>
            </a:pPr>
            <a:r>
              <a:rPr lang="en-US" sz="3700" dirty="0" smtClean="0"/>
              <a:t>Reduce </a:t>
            </a:r>
            <a:r>
              <a:rPr lang="en-US" sz="3700" dirty="0"/>
              <a:t>the number of youth exiting care without a permanent home to 750 youth by </a:t>
            </a:r>
            <a:r>
              <a:rPr lang="en-US" sz="3700" dirty="0" smtClean="0"/>
              <a:t>2016</a:t>
            </a:r>
            <a:endParaRPr lang="en-US" sz="3700" dirty="0"/>
          </a:p>
        </p:txBody>
      </p:sp>
    </p:spTree>
    <p:extLst>
      <p:ext uri="{BB962C8B-B14F-4D97-AF65-F5344CB8AC3E}">
        <p14:creationId xmlns:p14="http://schemas.microsoft.com/office/powerpoint/2010/main" val="181632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98080" cy="1143000"/>
          </a:xfrm>
        </p:spPr>
        <p:txBody>
          <a:bodyPr/>
          <a:lstStyle/>
          <a:p>
            <a:r>
              <a:rPr lang="en-US" dirty="0" smtClean="0"/>
              <a:t>    Regional Targets:  2016</a:t>
            </a:r>
            <a:endParaRPr lang="en-US" dirty="0"/>
          </a:p>
        </p:txBody>
      </p:sp>
      <p:sp>
        <p:nvSpPr>
          <p:cNvPr id="4" name="Slide Number Placeholder 3"/>
          <p:cNvSpPr>
            <a:spLocks noGrp="1"/>
          </p:cNvSpPr>
          <p:nvPr>
            <p:ph type="sldNum" sz="quarter" idx="12"/>
          </p:nvPr>
        </p:nvSpPr>
        <p:spPr/>
        <p:txBody>
          <a:bodyPr/>
          <a:lstStyle/>
          <a:p>
            <a:fld id="{E52EA701-A906-4536-802C-7FE25060F8AC}" type="slidenum">
              <a:rPr lang="en-US" smtClean="0"/>
              <a:pPr/>
              <a:t>9</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5381117"/>
              </p:ext>
            </p:extLst>
          </p:nvPr>
        </p:nvGraphicFramePr>
        <p:xfrm>
          <a:off x="1905000" y="1600200"/>
          <a:ext cx="5600700" cy="4355465"/>
        </p:xfrm>
        <a:graphic>
          <a:graphicData uri="http://schemas.openxmlformats.org/drawingml/2006/table">
            <a:tbl>
              <a:tblPr firstRow="1" firstCol="1" bandRow="1">
                <a:tableStyleId>{5C22544A-7EE6-4342-B048-85BDC9FD1C3A}</a:tableStyleId>
              </a:tblPr>
              <a:tblGrid>
                <a:gridCol w="1087101"/>
                <a:gridCol w="1778373"/>
                <a:gridCol w="1376826"/>
                <a:gridCol w="1358400"/>
              </a:tblGrid>
              <a:tr h="499745">
                <a:tc>
                  <a:txBody>
                    <a:bodyPr/>
                    <a:lstStyle/>
                    <a:p>
                      <a:pPr marL="0" marR="0">
                        <a:lnSpc>
                          <a:spcPct val="115000"/>
                        </a:lnSpc>
                        <a:spcBef>
                          <a:spcPts val="0"/>
                        </a:spcBef>
                        <a:spcAft>
                          <a:spcPts val="800"/>
                        </a:spcAft>
                      </a:pPr>
                      <a:r>
                        <a:rPr lang="en-US" sz="1000" dirty="0">
                          <a:effectLst/>
                        </a:rPr>
                        <a:t>Region</a:t>
                      </a:r>
                      <a:endParaRPr lang="en-US" sz="11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Current Average Time to Permanency</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Target Average Time to Permanency</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Target Improvement (in months)</a:t>
                      </a:r>
                      <a:endParaRPr lang="en-US" sz="1100">
                        <a:solidFill>
                          <a:srgbClr val="000000"/>
                        </a:solidFill>
                        <a:effectLst/>
                        <a:latin typeface="Calibri"/>
                        <a:ea typeface="Calibri"/>
                        <a:cs typeface="Times New Roman"/>
                      </a:endParaRPr>
                    </a:p>
                  </a:txBody>
                  <a:tcPr marL="68580" marR="68580" marT="0" marB="0"/>
                </a:tc>
              </a:tr>
              <a:tr h="228600">
                <a:tc>
                  <a:txBody>
                    <a:bodyPr/>
                    <a:lstStyle/>
                    <a:p>
                      <a:pPr marL="0" marR="0">
                        <a:lnSpc>
                          <a:spcPct val="115000"/>
                        </a:lnSpc>
                        <a:spcBef>
                          <a:spcPts val="0"/>
                        </a:spcBef>
                        <a:spcAft>
                          <a:spcPts val="800"/>
                        </a:spcAft>
                      </a:pPr>
                      <a:r>
                        <a:rPr lang="en-US" sz="1000">
                          <a:effectLst/>
                        </a:rPr>
                        <a:t>Region 01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21.7</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19.7</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2</a:t>
                      </a:r>
                      <a:endParaRPr lang="en-US" sz="1100">
                        <a:solidFill>
                          <a:srgbClr val="000000"/>
                        </a:solidFill>
                        <a:effectLst/>
                        <a:latin typeface="Calibri"/>
                        <a:ea typeface="Calibri"/>
                        <a:cs typeface="Times New Roman"/>
                      </a:endParaRPr>
                    </a:p>
                  </a:txBody>
                  <a:tcPr marL="68580" marR="68580" marT="0" marB="0"/>
                </a:tc>
              </a:tr>
              <a:tr h="220345">
                <a:tc>
                  <a:txBody>
                    <a:bodyPr/>
                    <a:lstStyle/>
                    <a:p>
                      <a:pPr marL="0" marR="0">
                        <a:lnSpc>
                          <a:spcPct val="115000"/>
                        </a:lnSpc>
                        <a:spcBef>
                          <a:spcPts val="0"/>
                        </a:spcBef>
                        <a:spcAft>
                          <a:spcPts val="800"/>
                        </a:spcAft>
                      </a:pPr>
                      <a:r>
                        <a:rPr lang="en-US" sz="1000">
                          <a:effectLst/>
                        </a:rPr>
                        <a:t>Region 02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19.8</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18.8</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dirty="0">
                          <a:effectLst/>
                        </a:rPr>
                        <a:t>1</a:t>
                      </a:r>
                      <a:endParaRPr lang="en-US" sz="1100" dirty="0">
                        <a:solidFill>
                          <a:srgbClr val="000000"/>
                        </a:solidFill>
                        <a:effectLst/>
                        <a:latin typeface="Calibri"/>
                        <a:ea typeface="Calibri"/>
                        <a:cs typeface="Times New Roman"/>
                      </a:endParaRPr>
                    </a:p>
                  </a:txBody>
                  <a:tcPr marL="68580" marR="68580" marT="0" marB="0"/>
                </a:tc>
              </a:tr>
              <a:tr h="228600">
                <a:tc>
                  <a:txBody>
                    <a:bodyPr/>
                    <a:lstStyle/>
                    <a:p>
                      <a:pPr marL="0" marR="0">
                        <a:lnSpc>
                          <a:spcPct val="115000"/>
                        </a:lnSpc>
                        <a:spcBef>
                          <a:spcPts val="0"/>
                        </a:spcBef>
                        <a:spcAft>
                          <a:spcPts val="800"/>
                        </a:spcAft>
                      </a:pPr>
                      <a:r>
                        <a:rPr lang="en-US" sz="1000">
                          <a:effectLst/>
                        </a:rPr>
                        <a:t>Region 03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17.5</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16.8</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.75</a:t>
                      </a:r>
                      <a:endParaRPr lang="en-US" sz="1100">
                        <a:solidFill>
                          <a:srgbClr val="000000"/>
                        </a:solidFill>
                        <a:effectLst/>
                        <a:latin typeface="Calibri"/>
                        <a:ea typeface="Calibri"/>
                        <a:cs typeface="Times New Roman"/>
                      </a:endParaRPr>
                    </a:p>
                  </a:txBody>
                  <a:tcPr marL="68580" marR="68580" marT="0" marB="0"/>
                </a:tc>
              </a:tr>
              <a:tr h="228600">
                <a:tc>
                  <a:txBody>
                    <a:bodyPr/>
                    <a:lstStyle/>
                    <a:p>
                      <a:pPr marL="0" marR="0">
                        <a:lnSpc>
                          <a:spcPct val="115000"/>
                        </a:lnSpc>
                        <a:spcBef>
                          <a:spcPts val="0"/>
                        </a:spcBef>
                        <a:spcAft>
                          <a:spcPts val="800"/>
                        </a:spcAft>
                      </a:pPr>
                      <a:r>
                        <a:rPr lang="en-US" sz="1000">
                          <a:effectLst/>
                        </a:rPr>
                        <a:t>Region 04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15.9</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15.3</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.6</a:t>
                      </a:r>
                      <a:endParaRPr lang="en-US" sz="1100">
                        <a:solidFill>
                          <a:srgbClr val="000000"/>
                        </a:solidFill>
                        <a:effectLst/>
                        <a:latin typeface="Calibri"/>
                        <a:ea typeface="Calibri"/>
                        <a:cs typeface="Times New Roman"/>
                      </a:endParaRPr>
                    </a:p>
                  </a:txBody>
                  <a:tcPr marL="68580" marR="68580" marT="0" marB="0"/>
                </a:tc>
              </a:tr>
              <a:tr h="220345">
                <a:tc>
                  <a:txBody>
                    <a:bodyPr/>
                    <a:lstStyle/>
                    <a:p>
                      <a:pPr marL="0" marR="0">
                        <a:lnSpc>
                          <a:spcPct val="115000"/>
                        </a:lnSpc>
                        <a:spcBef>
                          <a:spcPts val="0"/>
                        </a:spcBef>
                        <a:spcAft>
                          <a:spcPts val="800"/>
                        </a:spcAft>
                      </a:pPr>
                      <a:r>
                        <a:rPr lang="en-US" sz="1000">
                          <a:effectLst/>
                        </a:rPr>
                        <a:t>Region 05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16.9</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16.4</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.6</a:t>
                      </a:r>
                      <a:endParaRPr lang="en-US" sz="1100">
                        <a:solidFill>
                          <a:srgbClr val="000000"/>
                        </a:solidFill>
                        <a:effectLst/>
                        <a:latin typeface="Calibri"/>
                        <a:ea typeface="Calibri"/>
                        <a:cs typeface="Times New Roman"/>
                      </a:endParaRPr>
                    </a:p>
                  </a:txBody>
                  <a:tcPr marL="68580" marR="68580" marT="0" marB="0"/>
                </a:tc>
              </a:tr>
              <a:tr h="228600">
                <a:tc>
                  <a:txBody>
                    <a:bodyPr/>
                    <a:lstStyle/>
                    <a:p>
                      <a:pPr marL="0" marR="0">
                        <a:lnSpc>
                          <a:spcPct val="115000"/>
                        </a:lnSpc>
                        <a:spcBef>
                          <a:spcPts val="0"/>
                        </a:spcBef>
                        <a:spcAft>
                          <a:spcPts val="800"/>
                        </a:spcAft>
                      </a:pPr>
                      <a:r>
                        <a:rPr lang="en-US" sz="1000">
                          <a:effectLst/>
                        </a:rPr>
                        <a:t>Region 06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21.7</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19.7</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2</a:t>
                      </a:r>
                      <a:endParaRPr lang="en-US" sz="1100">
                        <a:solidFill>
                          <a:srgbClr val="000000"/>
                        </a:solidFill>
                        <a:effectLst/>
                        <a:latin typeface="Calibri"/>
                        <a:ea typeface="Calibri"/>
                        <a:cs typeface="Times New Roman"/>
                      </a:endParaRPr>
                    </a:p>
                  </a:txBody>
                  <a:tcPr marL="68580" marR="68580" marT="0" marB="0"/>
                </a:tc>
              </a:tr>
              <a:tr h="220345">
                <a:tc>
                  <a:txBody>
                    <a:bodyPr/>
                    <a:lstStyle/>
                    <a:p>
                      <a:pPr marL="0" marR="0">
                        <a:lnSpc>
                          <a:spcPct val="115000"/>
                        </a:lnSpc>
                        <a:spcBef>
                          <a:spcPts val="0"/>
                        </a:spcBef>
                        <a:spcAft>
                          <a:spcPts val="800"/>
                        </a:spcAft>
                      </a:pPr>
                      <a:r>
                        <a:rPr lang="en-US" sz="1000">
                          <a:effectLst/>
                        </a:rPr>
                        <a:t>Region 07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17.5</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16.8</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.7</a:t>
                      </a:r>
                      <a:endParaRPr lang="en-US" sz="1100">
                        <a:solidFill>
                          <a:srgbClr val="000000"/>
                        </a:solidFill>
                        <a:effectLst/>
                        <a:latin typeface="Calibri"/>
                        <a:ea typeface="Calibri"/>
                        <a:cs typeface="Times New Roman"/>
                      </a:endParaRPr>
                    </a:p>
                  </a:txBody>
                  <a:tcPr marL="68580" marR="68580" marT="0" marB="0"/>
                </a:tc>
              </a:tr>
              <a:tr h="228600">
                <a:tc>
                  <a:txBody>
                    <a:bodyPr/>
                    <a:lstStyle/>
                    <a:p>
                      <a:pPr marL="0" marR="0">
                        <a:lnSpc>
                          <a:spcPct val="115000"/>
                        </a:lnSpc>
                        <a:spcBef>
                          <a:spcPts val="0"/>
                        </a:spcBef>
                        <a:spcAft>
                          <a:spcPts val="800"/>
                        </a:spcAft>
                      </a:pPr>
                      <a:r>
                        <a:rPr lang="en-US" sz="1000">
                          <a:effectLst/>
                        </a:rPr>
                        <a:t>Region 08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20.2</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19.2</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a:t>
                      </a:r>
                      <a:endParaRPr lang="en-US" sz="1100">
                        <a:solidFill>
                          <a:srgbClr val="000000"/>
                        </a:solidFill>
                        <a:effectLst/>
                        <a:latin typeface="Calibri"/>
                        <a:ea typeface="Calibri"/>
                        <a:cs typeface="Times New Roman"/>
                      </a:endParaRPr>
                    </a:p>
                  </a:txBody>
                  <a:tcPr marL="68580" marR="68580" marT="0" marB="0"/>
                </a:tc>
              </a:tr>
              <a:tr h="228600">
                <a:tc>
                  <a:txBody>
                    <a:bodyPr/>
                    <a:lstStyle/>
                    <a:p>
                      <a:pPr marL="0" marR="0">
                        <a:lnSpc>
                          <a:spcPct val="115000"/>
                        </a:lnSpc>
                        <a:spcBef>
                          <a:spcPts val="0"/>
                        </a:spcBef>
                        <a:spcAft>
                          <a:spcPts val="800"/>
                        </a:spcAft>
                      </a:pPr>
                      <a:r>
                        <a:rPr lang="en-US" sz="1000">
                          <a:effectLst/>
                        </a:rPr>
                        <a:t>Region 09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21.1</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19.6</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1.5</a:t>
                      </a:r>
                      <a:endParaRPr lang="en-US" sz="1100">
                        <a:solidFill>
                          <a:srgbClr val="000000"/>
                        </a:solidFill>
                        <a:effectLst/>
                        <a:latin typeface="Calibri"/>
                        <a:ea typeface="Calibri"/>
                        <a:cs typeface="Times New Roman"/>
                      </a:endParaRPr>
                    </a:p>
                  </a:txBody>
                  <a:tcPr marL="68580" marR="68580" marT="0" marB="0"/>
                </a:tc>
              </a:tr>
              <a:tr h="220345">
                <a:tc>
                  <a:txBody>
                    <a:bodyPr/>
                    <a:lstStyle/>
                    <a:p>
                      <a:pPr marL="0" marR="0">
                        <a:lnSpc>
                          <a:spcPct val="115000"/>
                        </a:lnSpc>
                        <a:spcBef>
                          <a:spcPts val="0"/>
                        </a:spcBef>
                        <a:spcAft>
                          <a:spcPts val="800"/>
                        </a:spcAft>
                      </a:pPr>
                      <a:r>
                        <a:rPr lang="en-US" sz="1000">
                          <a:effectLst/>
                        </a:rPr>
                        <a:t>Region 10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17.8</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17.0</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.7</a:t>
                      </a:r>
                      <a:endParaRPr lang="en-US" sz="1100">
                        <a:solidFill>
                          <a:srgbClr val="000000"/>
                        </a:solidFill>
                        <a:effectLst/>
                        <a:latin typeface="Calibri"/>
                        <a:ea typeface="Calibri"/>
                        <a:cs typeface="Times New Roman"/>
                      </a:endParaRPr>
                    </a:p>
                  </a:txBody>
                  <a:tcPr marL="68580" marR="68580" marT="0" marB="0"/>
                </a:tc>
              </a:tr>
              <a:tr h="39370">
                <a:tc>
                  <a:txBody>
                    <a:bodyPr/>
                    <a:lstStyle/>
                    <a:p>
                      <a:pPr marL="0" marR="0">
                        <a:lnSpc>
                          <a:spcPct val="115000"/>
                        </a:lnSpc>
                        <a:spcBef>
                          <a:spcPts val="0"/>
                        </a:spcBef>
                        <a:spcAft>
                          <a:spcPts val="800"/>
                        </a:spcAft>
                      </a:pPr>
                      <a:r>
                        <a:rPr lang="en-US" sz="1000">
                          <a:effectLst/>
                        </a:rPr>
                        <a:t>Region 11            </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15.9</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a:effectLst/>
                        </a:rPr>
                        <a:t>15.4</a:t>
                      </a:r>
                      <a:endParaRPr lang="en-US" sz="11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800"/>
                        </a:spcAft>
                      </a:pPr>
                      <a:r>
                        <a:rPr lang="en-US" sz="1000" dirty="0">
                          <a:effectLst/>
                        </a:rPr>
                        <a:t>.5</a:t>
                      </a:r>
                      <a:endParaRPr lang="en-US" sz="1100" dirty="0">
                        <a:solidFill>
                          <a:srgbClr val="0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09077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5743</TotalTime>
  <Words>2544</Words>
  <Application>Microsoft Office PowerPoint</Application>
  <PresentationFormat>On-screen Show (4:3)</PresentationFormat>
  <Paragraphs>387</Paragraphs>
  <Slides>34</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Courier New</vt:lpstr>
      <vt:lpstr>Franklin Gothic Book</vt:lpstr>
      <vt:lpstr>Symbol</vt:lpstr>
      <vt:lpstr>Times New Roman</vt:lpstr>
      <vt:lpstr>Wingdings</vt:lpstr>
      <vt:lpstr>Wingdings 2</vt:lpstr>
      <vt:lpstr>Technic</vt:lpstr>
      <vt:lpstr>   </vt:lpstr>
      <vt:lpstr> Commissioner’s Charge     Positive Permanency</vt:lpstr>
      <vt:lpstr>Commissioner’s Charge</vt:lpstr>
      <vt:lpstr>THE PLAN</vt:lpstr>
      <vt:lpstr>Permanency Implementation Project</vt:lpstr>
      <vt:lpstr>Creating the Plan: Our Approach for Input &amp; Buy-In </vt:lpstr>
      <vt:lpstr>Goals – Big, Ambitious Goals </vt:lpstr>
      <vt:lpstr>DFPS Permanency Strategic Plan</vt:lpstr>
      <vt:lpstr>    Regional Targets:  2016</vt:lpstr>
      <vt:lpstr>Targeted Outcomes by Region</vt:lpstr>
      <vt:lpstr>THE CULTURE</vt:lpstr>
      <vt:lpstr>CULTURE OF PERMANENCY </vt:lpstr>
      <vt:lpstr>POSITIVE PERMANENCY</vt:lpstr>
      <vt:lpstr>Youth Aging Out of Foster Care Where are they?  </vt:lpstr>
      <vt:lpstr> Educational Outcomes </vt:lpstr>
      <vt:lpstr>Other Outcomes</vt:lpstr>
      <vt:lpstr>Permanency</vt:lpstr>
      <vt:lpstr>Permanency is Important</vt:lpstr>
      <vt:lpstr>WHAT is Permanence? A Youth Perspective</vt:lpstr>
      <vt:lpstr>PowerPoint Presentation</vt:lpstr>
      <vt:lpstr>Transformation</vt:lpstr>
      <vt:lpstr>ACCELERATED FAMILY REUNIFICATION</vt:lpstr>
      <vt:lpstr>Criteria and Goals </vt:lpstr>
      <vt:lpstr>Single Child Plan of Service </vt:lpstr>
      <vt:lpstr>Vision: </vt:lpstr>
      <vt:lpstr>Joint Service Planning = 1 CPOS</vt:lpstr>
      <vt:lpstr>Benefits and Challenges, to name a few. . .  </vt:lpstr>
      <vt:lpstr>Visitation</vt:lpstr>
      <vt:lpstr> Visitation </vt:lpstr>
      <vt:lpstr>Visitation Guiding Principles</vt:lpstr>
      <vt:lpstr>Visitation Practices </vt:lpstr>
      <vt:lpstr>SUMMARY </vt:lpstr>
      <vt:lpstr>KEY POINTS</vt:lpstr>
      <vt:lpstr>childhood is brief </vt:lpstr>
    </vt:vector>
  </TitlesOfParts>
  <Company>DFPS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 Transformation</dc:title>
  <dc:creator>Marshall,Anna L (DFPS)</dc:creator>
  <cp:lastModifiedBy>Talbert,Marta L (DFPS)</cp:lastModifiedBy>
  <cp:revision>333</cp:revision>
  <cp:lastPrinted>2015-05-12T03:00:31Z</cp:lastPrinted>
  <dcterms:created xsi:type="dcterms:W3CDTF">2014-09-16T18:45:51Z</dcterms:created>
  <dcterms:modified xsi:type="dcterms:W3CDTF">2017-03-31T02:41:35Z</dcterms:modified>
</cp:coreProperties>
</file>