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3.xml" ContentType="application/vnd.openxmlformats-officedocument.presentationml.notesSlide+xml"/>
  <Override PartName="/ppt/charts/chart2.xml" ContentType="application/vnd.openxmlformats-officedocument.drawingml.chart+xml"/>
  <Override PartName="/ppt/notesSlides/notesSlide3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44"/>
  </p:notesMasterIdLst>
  <p:handoutMasterIdLst>
    <p:handoutMasterId r:id="rId45"/>
  </p:handoutMasterIdLst>
  <p:sldIdLst>
    <p:sldId id="257" r:id="rId5"/>
    <p:sldId id="316" r:id="rId6"/>
    <p:sldId id="337" r:id="rId7"/>
    <p:sldId id="355" r:id="rId8"/>
    <p:sldId id="338" r:id="rId9"/>
    <p:sldId id="356" r:id="rId10"/>
    <p:sldId id="272" r:id="rId11"/>
    <p:sldId id="345" r:id="rId12"/>
    <p:sldId id="284" r:id="rId13"/>
    <p:sldId id="354" r:id="rId14"/>
    <p:sldId id="372" r:id="rId15"/>
    <p:sldId id="376" r:id="rId16"/>
    <p:sldId id="357" r:id="rId17"/>
    <p:sldId id="378" r:id="rId18"/>
    <p:sldId id="340" r:id="rId19"/>
    <p:sldId id="341" r:id="rId20"/>
    <p:sldId id="336" r:id="rId21"/>
    <p:sldId id="261" r:id="rId22"/>
    <p:sldId id="330" r:id="rId23"/>
    <p:sldId id="374" r:id="rId24"/>
    <p:sldId id="386" r:id="rId25"/>
    <p:sldId id="328" r:id="rId26"/>
    <p:sldId id="377" r:id="rId27"/>
    <p:sldId id="291" r:id="rId28"/>
    <p:sldId id="360" r:id="rId29"/>
    <p:sldId id="363" r:id="rId30"/>
    <p:sldId id="362" r:id="rId31"/>
    <p:sldId id="364" r:id="rId32"/>
    <p:sldId id="365" r:id="rId33"/>
    <p:sldId id="382" r:id="rId34"/>
    <p:sldId id="332" r:id="rId35"/>
    <p:sldId id="379" r:id="rId36"/>
    <p:sldId id="380" r:id="rId37"/>
    <p:sldId id="381" r:id="rId38"/>
    <p:sldId id="383" r:id="rId39"/>
    <p:sldId id="384" r:id="rId40"/>
    <p:sldId id="385" r:id="rId41"/>
    <p:sldId id="269" r:id="rId42"/>
    <p:sldId id="331" r:id="rId4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Hahn" initials="" lastIdx="6" clrIdx="0"/>
  <p:cmAuthor id="1" name="Tomlinson,Linsay (DFPS)" initials="LT" lastIdx="33" clrIdx="1"/>
  <p:cmAuthor id="2" name="Blackwell,Gail J (DFPS)" initials="GJB" lastIdx="25" clrIdx="2"/>
  <p:cmAuthor id="3" name="Trevino,Kimberly M (DFPS)" initials="TM(" lastIdx="19"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62878" autoAdjust="0"/>
  </p:normalViewPr>
  <p:slideViewPr>
    <p:cSldViewPr snapToGrid="0" snapToObjects="1">
      <p:cViewPr varScale="1">
        <p:scale>
          <a:sx n="50" d="100"/>
          <a:sy n="50" d="100"/>
        </p:scale>
        <p:origin x="1848" y="48"/>
      </p:cViewPr>
      <p:guideLst>
        <p:guide orient="horz" pos="2160"/>
        <p:guide pos="2880"/>
      </p:guideLst>
    </p:cSldViewPr>
  </p:slideViewPr>
  <p:outlineViewPr>
    <p:cViewPr>
      <p:scale>
        <a:sx n="33" d="100"/>
        <a:sy n="33" d="100"/>
      </p:scale>
      <p:origin x="0" y="33696"/>
    </p:cViewPr>
  </p:outlineViewPr>
  <p:notesTextViewPr>
    <p:cViewPr>
      <p:scale>
        <a:sx n="100" d="100"/>
        <a:sy n="100" d="100"/>
      </p:scale>
      <p:origin x="0" y="0"/>
    </p:cViewPr>
  </p:notesTextViewPr>
  <p:sorterViewPr>
    <p:cViewPr>
      <p:scale>
        <a:sx n="100" d="100"/>
        <a:sy n="100" d="100"/>
      </p:scale>
      <p:origin x="0" y="4000"/>
    </p:cViewPr>
  </p:sorterViewPr>
  <p:notesViewPr>
    <p:cSldViewPr snapToGrid="0" snapToObjects="1">
      <p:cViewPr varScale="1">
        <p:scale>
          <a:sx n="49" d="100"/>
          <a:sy n="49" d="100"/>
        </p:scale>
        <p:origin x="2851" y="6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07432593653066"/>
          <c:y val="6.1613331987347739E-2"/>
          <c:w val="0.74368324982104506"/>
          <c:h val="0.78488946093276801"/>
        </c:manualLayout>
      </c:layout>
      <c:barChart>
        <c:barDir val="col"/>
        <c:grouping val="clustered"/>
        <c:varyColors val="0"/>
        <c:ser>
          <c:idx val="0"/>
          <c:order val="0"/>
          <c:tx>
            <c:strRef>
              <c:f>Sheet1!$B$1</c:f>
              <c:strCache>
                <c:ptCount val="1"/>
                <c:pt idx="0">
                  <c:v>Cases Opened</c:v>
                </c:pt>
              </c:strCache>
            </c:strRef>
          </c:tx>
          <c:invertIfNegative val="0"/>
          <c:dLbls>
            <c:spPr>
              <a:noFill/>
              <a:ln>
                <a:noFill/>
              </a:ln>
              <a:effectLst/>
            </c:spPr>
            <c:dLblPos val="outEnd"/>
            <c:showLegendKey val="1"/>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c:v>
                </c:pt>
                <c:pt idx="1">
                  <c:v>3</c:v>
                </c:pt>
                <c:pt idx="2">
                  <c:v>7</c:v>
                </c:pt>
                <c:pt idx="3">
                  <c:v>9</c:v>
                </c:pt>
                <c:pt idx="4">
                  <c:v>11</c:v>
                </c:pt>
                <c:pt idx="5">
                  <c:v>Total</c:v>
                </c:pt>
              </c:strCache>
            </c:strRef>
          </c:cat>
          <c:val>
            <c:numRef>
              <c:f>Sheet1!$B$2:$B$7</c:f>
              <c:numCache>
                <c:formatCode>#,##0</c:formatCode>
                <c:ptCount val="6"/>
                <c:pt idx="0">
                  <c:v>2702</c:v>
                </c:pt>
                <c:pt idx="1">
                  <c:v>16829</c:v>
                </c:pt>
                <c:pt idx="2">
                  <c:v>5458</c:v>
                </c:pt>
                <c:pt idx="3">
                  <c:v>784</c:v>
                </c:pt>
                <c:pt idx="4">
                  <c:v>4832</c:v>
                </c:pt>
                <c:pt idx="5">
                  <c:v>30605</c:v>
                </c:pt>
              </c:numCache>
            </c:numRef>
          </c:val>
        </c:ser>
        <c:dLbls>
          <c:showLegendKey val="0"/>
          <c:showVal val="1"/>
          <c:showCatName val="0"/>
          <c:showSerName val="0"/>
          <c:showPercent val="0"/>
          <c:showBubbleSize val="0"/>
        </c:dLbls>
        <c:gapWidth val="95"/>
        <c:axId val="375165688"/>
        <c:axId val="252585104"/>
      </c:barChart>
      <c:catAx>
        <c:axId val="375165688"/>
        <c:scaling>
          <c:orientation val="minMax"/>
        </c:scaling>
        <c:delete val="0"/>
        <c:axPos val="b"/>
        <c:numFmt formatCode="General" sourceLinked="1"/>
        <c:majorTickMark val="none"/>
        <c:minorTickMark val="none"/>
        <c:tickLblPos val="none"/>
        <c:crossAx val="252585104"/>
        <c:crosses val="autoZero"/>
        <c:auto val="1"/>
        <c:lblAlgn val="ctr"/>
        <c:lblOffset val="100"/>
        <c:noMultiLvlLbl val="0"/>
      </c:catAx>
      <c:valAx>
        <c:axId val="252585104"/>
        <c:scaling>
          <c:orientation val="minMax"/>
          <c:max val="32000"/>
          <c:min val="0"/>
        </c:scaling>
        <c:delete val="0"/>
        <c:axPos val="l"/>
        <c:numFmt formatCode="#,##0" sourceLinked="1"/>
        <c:majorTickMark val="none"/>
        <c:minorTickMark val="none"/>
        <c:tickLblPos val="none"/>
        <c:spPr>
          <a:noFill/>
        </c:spPr>
        <c:crossAx val="375165688"/>
        <c:crosses val="autoZero"/>
        <c:crossBetween val="between"/>
      </c:valAx>
      <c:dTable>
        <c:showHorzBorder val="1"/>
        <c:showVertBorder val="1"/>
        <c:showOutline val="1"/>
        <c:showKeys val="0"/>
      </c:dTable>
      <c:spPr>
        <a:noFill/>
        <a:ln>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Closed in AR</c:v>
                </c:pt>
              </c:strCache>
            </c:strRef>
          </c:tx>
          <c:invertIfNegative val="0"/>
          <c:dLbls>
            <c:spPr>
              <a:noFill/>
              <a:ln>
                <a:noFill/>
              </a:ln>
              <a:effectLst/>
            </c:spPr>
            <c:txPr>
              <a:bodyPr/>
              <a:lstStyle/>
              <a:p>
                <a:pPr>
                  <a:defRPr sz="14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State</c:v>
                </c:pt>
              </c:strCache>
            </c:strRef>
          </c:cat>
          <c:val>
            <c:numRef>
              <c:f>Sheet1!$B$2</c:f>
              <c:numCache>
                <c:formatCode>0%</c:formatCode>
                <c:ptCount val="1"/>
                <c:pt idx="0">
                  <c:v>0.90918571304423412</c:v>
                </c:pt>
              </c:numCache>
            </c:numRef>
          </c:val>
        </c:ser>
        <c:ser>
          <c:idx val="1"/>
          <c:order val="1"/>
          <c:tx>
            <c:strRef>
              <c:f>Sheet1!$C$1</c:f>
              <c:strCache>
                <c:ptCount val="1"/>
                <c:pt idx="0">
                  <c:v>To Investigations</c:v>
                </c:pt>
              </c:strCache>
            </c:strRef>
          </c:tx>
          <c:invertIfNegative val="0"/>
          <c:dLbls>
            <c:spPr>
              <a:noFill/>
              <a:ln>
                <a:noFill/>
              </a:ln>
              <a:effectLst/>
            </c:spPr>
            <c:txPr>
              <a:bodyPr/>
              <a:lstStyle/>
              <a:p>
                <a:pPr>
                  <a:defRPr sz="14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State</c:v>
                </c:pt>
              </c:strCache>
            </c:strRef>
          </c:cat>
          <c:val>
            <c:numRef>
              <c:f>Sheet1!$C$2</c:f>
              <c:numCache>
                <c:formatCode>0%</c:formatCode>
                <c:ptCount val="1"/>
                <c:pt idx="0">
                  <c:v>7.0000000000000007E-2</c:v>
                </c:pt>
              </c:numCache>
            </c:numRef>
          </c:val>
        </c:ser>
        <c:ser>
          <c:idx val="2"/>
          <c:order val="2"/>
          <c:tx>
            <c:strRef>
              <c:f>Sheet1!$D$1</c:f>
              <c:strCache>
                <c:ptCount val="1"/>
                <c:pt idx="0">
                  <c:v>To FBSS</c:v>
                </c:pt>
              </c:strCache>
            </c:strRef>
          </c:tx>
          <c:invertIfNegative val="0"/>
          <c:dLbls>
            <c:dLbl>
              <c:idx val="0"/>
              <c:layout>
                <c:manualLayout>
                  <c:x val="-1.5432098765432098E-3"/>
                  <c:y val="-2.6289842826071161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State</c:v>
                </c:pt>
              </c:strCache>
            </c:strRef>
          </c:cat>
          <c:val>
            <c:numRef>
              <c:f>Sheet1!$D$2</c:f>
              <c:numCache>
                <c:formatCode>0%</c:formatCode>
                <c:ptCount val="1"/>
                <c:pt idx="0">
                  <c:v>1.5468845050838603E-2</c:v>
                </c:pt>
              </c:numCache>
            </c:numRef>
          </c:val>
        </c:ser>
        <c:dLbls>
          <c:dLblPos val="ctr"/>
          <c:showLegendKey val="0"/>
          <c:showVal val="1"/>
          <c:showCatName val="0"/>
          <c:showSerName val="0"/>
          <c:showPercent val="0"/>
          <c:showBubbleSize val="0"/>
        </c:dLbls>
        <c:gapWidth val="150"/>
        <c:overlap val="100"/>
        <c:axId val="407909080"/>
        <c:axId val="407914960"/>
      </c:barChart>
      <c:catAx>
        <c:axId val="407909080"/>
        <c:scaling>
          <c:orientation val="minMax"/>
        </c:scaling>
        <c:delete val="0"/>
        <c:axPos val="b"/>
        <c:numFmt formatCode="General" sourceLinked="1"/>
        <c:majorTickMark val="out"/>
        <c:minorTickMark val="none"/>
        <c:tickLblPos val="nextTo"/>
        <c:crossAx val="407914960"/>
        <c:crosses val="autoZero"/>
        <c:auto val="1"/>
        <c:lblAlgn val="ctr"/>
        <c:lblOffset val="100"/>
        <c:noMultiLvlLbl val="0"/>
      </c:catAx>
      <c:valAx>
        <c:axId val="407914960"/>
        <c:scaling>
          <c:orientation val="minMax"/>
          <c:max val="1"/>
          <c:min val="0"/>
        </c:scaling>
        <c:delete val="1"/>
        <c:axPos val="l"/>
        <c:numFmt formatCode="0%" sourceLinked="1"/>
        <c:majorTickMark val="out"/>
        <c:minorTickMark val="none"/>
        <c:tickLblPos val="nextTo"/>
        <c:crossAx val="407909080"/>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60909400213863"/>
          <c:y val="0.1203509617732182"/>
          <c:w val="0.80099491469816275"/>
          <c:h val="0.75766129771719304"/>
        </c:manualLayout>
      </c:layout>
      <c:pieChart>
        <c:varyColors val="1"/>
        <c:ser>
          <c:idx val="0"/>
          <c:order val="0"/>
          <c:tx>
            <c:strRef>
              <c:f>Sheet1!$B$1</c:f>
              <c:strCache>
                <c:ptCount val="1"/>
                <c:pt idx="0">
                  <c:v>Percent</c:v>
                </c:pt>
              </c:strCache>
            </c:strRef>
          </c:tx>
          <c:dLbls>
            <c:dLbl>
              <c:idx val="0"/>
              <c:layout>
                <c:manualLayout>
                  <c:x val="-2.976190476190476E-3"/>
                  <c:y val="-2.367564147472774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0833333333333332E-2"/>
                  <c:y val="-3.7250173046568497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88095238095238E-3"/>
                  <c:y val="1.420538488483664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400"/>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Sheet1!$A$2:$A$6</c:f>
              <c:strCache>
                <c:ptCount val="5"/>
                <c:pt idx="0">
                  <c:v>CVS</c:v>
                </c:pt>
                <c:pt idx="1">
                  <c:v>FBSS</c:v>
                </c:pt>
                <c:pt idx="2">
                  <c:v>Still in INV</c:v>
                </c:pt>
                <c:pt idx="3">
                  <c:v>Closed in INV</c:v>
                </c:pt>
                <c:pt idx="4">
                  <c:v>Closed in AR</c:v>
                </c:pt>
              </c:strCache>
            </c:strRef>
          </c:cat>
          <c:val>
            <c:numRef>
              <c:f>Sheet1!$B$2:$B$6</c:f>
              <c:numCache>
                <c:formatCode>0%</c:formatCode>
                <c:ptCount val="5"/>
                <c:pt idx="0">
                  <c:v>9.4552003601981096E-3</c:v>
                </c:pt>
                <c:pt idx="1">
                  <c:v>1.9187476188826932E-2</c:v>
                </c:pt>
                <c:pt idx="2">
                  <c:v>6.6498112423371315E-3</c:v>
                </c:pt>
                <c:pt idx="3">
                  <c:v>0.06</c:v>
                </c:pt>
                <c:pt idx="4">
                  <c:v>0.90769923457901847</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000"/>
          </a:pPr>
          <a:endParaRPr lang="en-US"/>
        </a:p>
      </c:txPr>
    </c:legend>
    <c:plotVisOnly val="1"/>
    <c:dispBlanksAs val="gap"/>
    <c:showDLblsOverMax val="0"/>
  </c:chart>
  <c:txPr>
    <a:bodyPr/>
    <a:lstStyle/>
    <a:p>
      <a:pPr>
        <a:defRPr sz="11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0.76852</cdr:x>
      <cdr:y>0.69028</cdr:y>
    </cdr:from>
    <cdr:to>
      <cdr:x>0.93519</cdr:x>
      <cdr:y>0.94283</cdr:y>
    </cdr:to>
    <cdr:sp macro="" textlink="">
      <cdr:nvSpPr>
        <cdr:cNvPr id="4" name="TextBox 3"/>
        <cdr:cNvSpPr txBox="1"/>
      </cdr:nvSpPr>
      <cdr:spPr>
        <a:xfrm xmlns:a="http://schemas.openxmlformats.org/drawingml/2006/main">
          <a:off x="6324600" y="3124200"/>
          <a:ext cx="1371600" cy="1143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0.17593</cdr:x>
      <cdr:y>0.57243</cdr:y>
    </cdr:from>
    <cdr:to>
      <cdr:x>0.31481</cdr:x>
      <cdr:y>0.80814</cdr:y>
    </cdr:to>
    <cdr:sp macro="" textlink="">
      <cdr:nvSpPr>
        <cdr:cNvPr id="2" name="TextBox 1"/>
        <cdr:cNvSpPr txBox="1"/>
      </cdr:nvSpPr>
      <cdr:spPr>
        <a:xfrm xmlns:a="http://schemas.openxmlformats.org/drawingml/2006/main">
          <a:off x="1447800" y="2590800"/>
          <a:ext cx="1143000" cy="1066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dirty="0"/>
        </a:p>
        <a:p xmlns:a="http://schemas.openxmlformats.org/drawingml/2006/main">
          <a:endParaRPr lang="en-US" sz="1100" dirty="0"/>
        </a:p>
      </cdr:txBody>
    </cdr:sp>
  </cdr:relSizeAnchor>
  <cdr:relSizeAnchor xmlns:cdr="http://schemas.openxmlformats.org/drawingml/2006/chartDrawing">
    <cdr:from>
      <cdr:x>0.40179</cdr:x>
      <cdr:y>0.31989</cdr:y>
    </cdr:from>
    <cdr:to>
      <cdr:x>0.66964</cdr:x>
      <cdr:y>0.48825</cdr:y>
    </cdr:to>
    <cdr:sp macro="" textlink="">
      <cdr:nvSpPr>
        <cdr:cNvPr id="3" name="TextBox 2"/>
        <cdr:cNvSpPr txBox="1"/>
      </cdr:nvSpPr>
      <cdr:spPr>
        <a:xfrm xmlns:a="http://schemas.openxmlformats.org/drawingml/2006/main">
          <a:off x="3429000" y="1447801"/>
          <a:ext cx="2285999" cy="762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2800" b="1" dirty="0"/>
        </a:p>
      </cdr:txBody>
    </cdr:sp>
  </cdr:relSizeAnchor>
  <cdr:relSizeAnchor xmlns:cdr="http://schemas.openxmlformats.org/drawingml/2006/chartDrawing">
    <cdr:from>
      <cdr:x>0.76852</cdr:x>
      <cdr:y>0.69028</cdr:y>
    </cdr:from>
    <cdr:to>
      <cdr:x>0.93519</cdr:x>
      <cdr:y>0.94283</cdr:y>
    </cdr:to>
    <cdr:sp macro="" textlink="">
      <cdr:nvSpPr>
        <cdr:cNvPr id="4" name="TextBox 3"/>
        <cdr:cNvSpPr txBox="1"/>
      </cdr:nvSpPr>
      <cdr:spPr>
        <a:xfrm xmlns:a="http://schemas.openxmlformats.org/drawingml/2006/main">
          <a:off x="6324600" y="3124200"/>
          <a:ext cx="1371600" cy="1143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0.7963</cdr:x>
      <cdr:y>0.28622</cdr:y>
    </cdr:from>
    <cdr:to>
      <cdr:x>0.89286</cdr:x>
      <cdr:y>0.90915</cdr:y>
    </cdr:to>
    <cdr:sp macro="" textlink="">
      <cdr:nvSpPr>
        <cdr:cNvPr id="5" name="TextBox 4"/>
        <cdr:cNvSpPr txBox="1"/>
      </cdr:nvSpPr>
      <cdr:spPr>
        <a:xfrm xmlns:a="http://schemas.openxmlformats.org/drawingml/2006/main">
          <a:off x="6795943" y="1295400"/>
          <a:ext cx="824057" cy="28193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2800" dirty="0" smtClean="0"/>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jp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02" tIns="46652" rIns="93302" bIns="46652" rtlCol="0"/>
          <a:lstStyle>
            <a:lvl1pPr algn="l">
              <a:defRPr sz="1200"/>
            </a:lvl1pPr>
          </a:lstStyle>
          <a:p>
            <a:r>
              <a:rPr lang="en-US" smtClean="0"/>
              <a:t>3/23/2017</a:t>
            </a:r>
            <a:endParaRPr lang="en-US" dirty="0"/>
          </a:p>
        </p:txBody>
      </p:sp>
      <p:sp>
        <p:nvSpPr>
          <p:cNvPr id="3" name="Date Placeholder 2"/>
          <p:cNvSpPr>
            <a:spLocks noGrp="1"/>
          </p:cNvSpPr>
          <p:nvPr>
            <p:ph type="dt" sz="quarter" idx="1"/>
          </p:nvPr>
        </p:nvSpPr>
        <p:spPr>
          <a:xfrm>
            <a:off x="3978134" y="0"/>
            <a:ext cx="3043343" cy="465455"/>
          </a:xfrm>
          <a:prstGeom prst="rect">
            <a:avLst/>
          </a:prstGeom>
        </p:spPr>
        <p:txBody>
          <a:bodyPr vert="horz" lIns="93302" tIns="46652" rIns="93302" bIns="46652" rtlCol="0"/>
          <a:lstStyle>
            <a:lvl1pPr algn="r">
              <a:defRPr sz="1200"/>
            </a:lvl1pPr>
          </a:lstStyle>
          <a:p>
            <a:r>
              <a:rPr lang="en-US" smtClean="0"/>
              <a:t>March 23, 2016</a:t>
            </a:r>
            <a:endParaRPr lang="en-US" dirty="0"/>
          </a:p>
        </p:txBody>
      </p:sp>
      <p:sp>
        <p:nvSpPr>
          <p:cNvPr id="4" name="Footer Placeholder 3"/>
          <p:cNvSpPr>
            <a:spLocks noGrp="1"/>
          </p:cNvSpPr>
          <p:nvPr>
            <p:ph type="ftr" sz="quarter" idx="2"/>
          </p:nvPr>
        </p:nvSpPr>
        <p:spPr>
          <a:xfrm>
            <a:off x="1" y="8842029"/>
            <a:ext cx="3043343" cy="465455"/>
          </a:xfrm>
          <a:prstGeom prst="rect">
            <a:avLst/>
          </a:prstGeom>
        </p:spPr>
        <p:txBody>
          <a:bodyPr vert="horz" lIns="93302" tIns="46652" rIns="93302" bIns="4665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4" y="8810165"/>
            <a:ext cx="3043343" cy="465455"/>
          </a:xfrm>
          <a:prstGeom prst="rect">
            <a:avLst/>
          </a:prstGeom>
        </p:spPr>
        <p:txBody>
          <a:bodyPr vert="horz" lIns="93302" tIns="46652" rIns="93302" bIns="46652" rtlCol="0" anchor="b"/>
          <a:lstStyle>
            <a:lvl1pPr algn="r">
              <a:defRPr sz="1200"/>
            </a:lvl1pPr>
          </a:lstStyle>
          <a:p>
            <a:fld id="{A5E0C533-AAC5-884D-B3B1-5F7906CCCA2F}" type="slidenum">
              <a:rPr lang="en-US" smtClean="0"/>
              <a:t>‹#›</a:t>
            </a:fld>
            <a:endParaRPr lang="en-US" dirty="0"/>
          </a:p>
        </p:txBody>
      </p:sp>
      <p:pic>
        <p:nvPicPr>
          <p:cNvPr id="6" name="Picture 5" descr="texa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734" y="8925290"/>
            <a:ext cx="1942398" cy="282267"/>
          </a:xfrm>
          <a:prstGeom prst="rect">
            <a:avLst/>
          </a:prstGeom>
        </p:spPr>
      </p:pic>
      <p:pic>
        <p:nvPicPr>
          <p:cNvPr id="7" name="Picture 6" descr="Casey.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720" y="8842030"/>
            <a:ext cx="972580" cy="42855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2694" y="8804527"/>
            <a:ext cx="549741" cy="395146"/>
          </a:xfrm>
          <a:prstGeom prst="rect">
            <a:avLst/>
          </a:prstGeom>
        </p:spPr>
      </p:pic>
    </p:spTree>
    <p:extLst>
      <p:ext uri="{BB962C8B-B14F-4D97-AF65-F5344CB8AC3E}">
        <p14:creationId xmlns:p14="http://schemas.microsoft.com/office/powerpoint/2010/main" val="361911286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02" tIns="46652" rIns="93302" bIns="46652" rtlCol="0"/>
          <a:lstStyle>
            <a:lvl1pPr algn="l">
              <a:defRPr sz="1200"/>
            </a:lvl1pPr>
          </a:lstStyle>
          <a:p>
            <a:r>
              <a:rPr lang="en-US" smtClean="0"/>
              <a:t>3/23/2017</a:t>
            </a:r>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302" tIns="46652" rIns="93302" bIns="46652" rtlCol="0"/>
          <a:lstStyle>
            <a:lvl1pPr algn="r">
              <a:defRPr sz="1200"/>
            </a:lvl1pPr>
          </a:lstStyle>
          <a:p>
            <a:r>
              <a:rPr lang="en-US" smtClean="0"/>
              <a:t>March 23, 2016</a:t>
            </a:r>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2" tIns="46652" rIns="93302" bIns="4665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02" tIns="46652" rIns="93302" bIns="466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29"/>
            <a:ext cx="3043343" cy="465455"/>
          </a:xfrm>
          <a:prstGeom prst="rect">
            <a:avLst/>
          </a:prstGeom>
        </p:spPr>
        <p:txBody>
          <a:bodyPr vert="horz" lIns="93302" tIns="46652" rIns="93302" bIns="466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29"/>
            <a:ext cx="3043343" cy="465455"/>
          </a:xfrm>
          <a:prstGeom prst="rect">
            <a:avLst/>
          </a:prstGeom>
        </p:spPr>
        <p:txBody>
          <a:bodyPr vert="horz" lIns="93302" tIns="46652" rIns="93302" bIns="46652" rtlCol="0" anchor="b"/>
          <a:lstStyle>
            <a:lvl1pPr algn="r">
              <a:defRPr sz="1200"/>
            </a:lvl1pPr>
          </a:lstStyle>
          <a:p>
            <a:fld id="{B4024C47-2AA1-EF47-8C12-9EFF9D412847}" type="slidenum">
              <a:rPr lang="en-US" smtClean="0"/>
              <a:t>‹#›</a:t>
            </a:fld>
            <a:endParaRPr lang="en-US" dirty="0"/>
          </a:p>
        </p:txBody>
      </p:sp>
    </p:spTree>
    <p:extLst>
      <p:ext uri="{BB962C8B-B14F-4D97-AF65-F5344CB8AC3E}">
        <p14:creationId xmlns:p14="http://schemas.microsoft.com/office/powerpoint/2010/main" val="1957428777"/>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24C47-2AA1-EF47-8C12-9EFF9D412847}" type="slidenum">
              <a:rPr lang="en-US" smtClean="0"/>
              <a:t>1</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3284397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91AB3C-DE5D-4777-AB07-6D32069886CD}" type="slidenum">
              <a:rPr lang="en-US" smtClean="0"/>
              <a:pPr>
                <a:defRPr/>
              </a:pPr>
              <a:t>10</a:t>
            </a:fld>
            <a:endParaRPr lang="en-US"/>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625844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24C47-2AA1-EF47-8C12-9EFF9D412847}" type="slidenum">
              <a:rPr lang="en-US" smtClean="0"/>
              <a:t>11</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3359131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24C47-2AA1-EF47-8C12-9EFF9D412847}" type="slidenum">
              <a:rPr lang="en-US" smtClean="0"/>
              <a:t>12</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44373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891AB3C-DE5D-4777-AB07-6D32069886CD}" type="slidenum">
              <a:rPr lang="en-US" smtClean="0"/>
              <a:pPr>
                <a:defRPr/>
              </a:pPr>
              <a:t>13</a:t>
            </a:fld>
            <a:endParaRPr lang="en-US"/>
          </a:p>
        </p:txBody>
      </p:sp>
      <p:sp>
        <p:nvSpPr>
          <p:cNvPr id="5" name="Date Placeholder 4"/>
          <p:cNvSpPr>
            <a:spLocks noGrp="1"/>
          </p:cNvSpPr>
          <p:nvPr>
            <p:ph type="dt" idx="11"/>
          </p:nvPr>
        </p:nvSpPr>
        <p:spPr/>
        <p:txBody>
          <a:bodyPr/>
          <a:lstStyle/>
          <a:p>
            <a:r>
              <a:rPr lang="en-US" smtClean="0"/>
              <a:t>March 23, 2016</a:t>
            </a:r>
            <a:endParaRPr lang="en-US" dirty="0"/>
          </a:p>
        </p:txBody>
      </p:sp>
    </p:spTree>
    <p:extLst>
      <p:ext uri="{BB962C8B-B14F-4D97-AF65-F5344CB8AC3E}">
        <p14:creationId xmlns:p14="http://schemas.microsoft.com/office/powerpoint/2010/main" val="219333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5"/>
          </p:nvPr>
        </p:nvSpPr>
        <p:spPr/>
        <p:txBody>
          <a:bodyPr/>
          <a:lstStyle/>
          <a:p>
            <a:pPr>
              <a:defRPr/>
            </a:pPr>
            <a:fld id="{B5F52CB2-763F-48A3-A1FE-97ABB4D6BF4A}" type="slidenum">
              <a:rPr lang="en-US" smtClean="0">
                <a:solidFill>
                  <a:prstClr val="black"/>
                </a:solidFill>
              </a:rPr>
              <a:pPr>
                <a:defRPr/>
              </a:pPr>
              <a:t>14</a:t>
            </a:fld>
            <a:endParaRPr lang="en-US" dirty="0">
              <a:solidFill>
                <a:prstClr val="black"/>
              </a:solidFill>
            </a:endParaRPr>
          </a:p>
        </p:txBody>
      </p:sp>
      <p:sp>
        <p:nvSpPr>
          <p:cNvPr id="2" name="Date Placeholder 1"/>
          <p:cNvSpPr>
            <a:spLocks noGrp="1"/>
          </p:cNvSpPr>
          <p:nvPr>
            <p:ph type="dt" idx="12"/>
          </p:nvPr>
        </p:nvSpPr>
        <p:spPr/>
        <p:txBody>
          <a:bodyPr/>
          <a:lstStyle/>
          <a:p>
            <a:r>
              <a:rPr lang="en-US" smtClean="0"/>
              <a:t>March 23, 2016</a:t>
            </a:r>
            <a:endParaRPr lang="en-US" dirty="0"/>
          </a:p>
        </p:txBody>
      </p:sp>
    </p:spTree>
    <p:extLst>
      <p:ext uri="{BB962C8B-B14F-4D97-AF65-F5344CB8AC3E}">
        <p14:creationId xmlns:p14="http://schemas.microsoft.com/office/powerpoint/2010/main" val="2689314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91AB3C-DE5D-4777-AB07-6D32069886CD}" type="slidenum">
              <a:rPr lang="en-US" smtClean="0"/>
              <a:pPr>
                <a:defRPr/>
              </a:pPr>
              <a:t>15</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2044885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5667">
              <a:defRPr/>
            </a:pPr>
            <a:endParaRPr lang="en-US" dirty="0"/>
          </a:p>
        </p:txBody>
      </p:sp>
      <p:sp>
        <p:nvSpPr>
          <p:cNvPr id="4" name="Slide Number Placeholder 3"/>
          <p:cNvSpPr>
            <a:spLocks noGrp="1"/>
          </p:cNvSpPr>
          <p:nvPr>
            <p:ph type="sldNum" sz="quarter" idx="10"/>
          </p:nvPr>
        </p:nvSpPr>
        <p:spPr/>
        <p:txBody>
          <a:bodyPr/>
          <a:lstStyle/>
          <a:p>
            <a:pPr>
              <a:defRPr/>
            </a:pPr>
            <a:fld id="{B891AB3C-DE5D-4777-AB07-6D32069886CD}" type="slidenum">
              <a:rPr lang="en-US" smtClean="0"/>
              <a:pPr>
                <a:defRPr/>
              </a:pPr>
              <a:t>16</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191425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24C47-2AA1-EF47-8C12-9EFF9D412847}" type="slidenum">
              <a:rPr lang="en-US" smtClean="0"/>
              <a:t>17</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2510742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B4024C47-2AA1-EF47-8C12-9EFF9D412847}" type="slidenum">
              <a:rPr lang="en-US" smtClean="0"/>
              <a:t>18</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1185927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24C47-2AA1-EF47-8C12-9EFF9D412847}" type="slidenum">
              <a:rPr lang="en-US" smtClean="0"/>
              <a:t>19</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5267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24C47-2AA1-EF47-8C12-9EFF9D412847}" type="slidenum">
              <a:rPr lang="en-US" smtClean="0"/>
              <a:t>2</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477653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24C47-2AA1-EF47-8C12-9EFF9D412847}" type="slidenum">
              <a:rPr lang="en-US" smtClean="0"/>
              <a:t>20</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2441215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24C47-2AA1-EF47-8C12-9EFF9D412847}" type="slidenum">
              <a:rPr lang="en-US" smtClean="0"/>
              <a:t>21</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2287495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024C47-2AA1-EF47-8C12-9EFF9D412847}" type="slidenum">
              <a:rPr lang="en-US" smtClean="0"/>
              <a:t>22</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1491502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B4024C47-2AA1-EF47-8C12-9EFF9D412847}" type="slidenum">
              <a:rPr lang="en-US" smtClean="0"/>
              <a:t>23</a:t>
            </a:fld>
            <a:endParaRPr lang="en-US" dirty="0"/>
          </a:p>
        </p:txBody>
      </p:sp>
      <p:sp>
        <p:nvSpPr>
          <p:cNvPr id="6" name="Date Placeholder 5"/>
          <p:cNvSpPr>
            <a:spLocks noGrp="1"/>
          </p:cNvSpPr>
          <p:nvPr>
            <p:ph type="dt" idx="12"/>
          </p:nvPr>
        </p:nvSpPr>
        <p:spPr/>
        <p:txBody>
          <a:bodyPr/>
          <a:lstStyle/>
          <a:p>
            <a:r>
              <a:rPr lang="en-US" smtClean="0"/>
              <a:t>March 23, 2016</a:t>
            </a:r>
            <a:endParaRPr lang="en-US" dirty="0"/>
          </a:p>
        </p:txBody>
      </p:sp>
    </p:spTree>
    <p:extLst>
      <p:ext uri="{BB962C8B-B14F-4D97-AF65-F5344CB8AC3E}">
        <p14:creationId xmlns:p14="http://schemas.microsoft.com/office/powerpoint/2010/main" val="1125013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76" indent="-170876">
              <a:buFont typeface="Arial"/>
              <a:buChar char="•"/>
            </a:pPr>
            <a:endParaRPr lang="en-US" dirty="0"/>
          </a:p>
        </p:txBody>
      </p:sp>
      <p:sp>
        <p:nvSpPr>
          <p:cNvPr id="4" name="Slide Number Placeholder 3"/>
          <p:cNvSpPr>
            <a:spLocks noGrp="1"/>
          </p:cNvSpPr>
          <p:nvPr>
            <p:ph type="sldNum" sz="quarter" idx="10"/>
          </p:nvPr>
        </p:nvSpPr>
        <p:spPr/>
        <p:txBody>
          <a:bodyPr/>
          <a:lstStyle/>
          <a:p>
            <a:fld id="{B4024C47-2AA1-EF47-8C12-9EFF9D412847}" type="slidenum">
              <a:rPr lang="en-US" smtClean="0"/>
              <a:t>24</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2332497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891AB3C-DE5D-4777-AB07-6D32069886CD}" type="slidenum">
              <a:rPr lang="en-US" smtClean="0"/>
              <a:pPr>
                <a:defRPr/>
              </a:pPr>
              <a:t>25</a:t>
            </a:fld>
            <a:endParaRPr lang="en-US"/>
          </a:p>
        </p:txBody>
      </p:sp>
      <p:sp>
        <p:nvSpPr>
          <p:cNvPr id="5" name="Date Placeholder 4"/>
          <p:cNvSpPr>
            <a:spLocks noGrp="1"/>
          </p:cNvSpPr>
          <p:nvPr>
            <p:ph type="dt" idx="11"/>
          </p:nvPr>
        </p:nvSpPr>
        <p:spPr/>
        <p:txBody>
          <a:bodyPr/>
          <a:lstStyle/>
          <a:p>
            <a:r>
              <a:rPr lang="en-US" smtClean="0"/>
              <a:t>March 23, 2016</a:t>
            </a:r>
            <a:endParaRPr lang="en-US" dirty="0"/>
          </a:p>
        </p:txBody>
      </p:sp>
    </p:spTree>
    <p:extLst>
      <p:ext uri="{BB962C8B-B14F-4D97-AF65-F5344CB8AC3E}">
        <p14:creationId xmlns:p14="http://schemas.microsoft.com/office/powerpoint/2010/main" val="3234927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863" lvl="1" defTabSz="913725">
              <a:defRPr/>
            </a:pPr>
            <a:endParaRPr lang="en-US" dirty="0" smtClean="0"/>
          </a:p>
        </p:txBody>
      </p:sp>
      <p:sp>
        <p:nvSpPr>
          <p:cNvPr id="4" name="Slide Number Placeholder 3"/>
          <p:cNvSpPr>
            <a:spLocks noGrp="1"/>
          </p:cNvSpPr>
          <p:nvPr>
            <p:ph type="sldNum" sz="quarter" idx="10"/>
          </p:nvPr>
        </p:nvSpPr>
        <p:spPr/>
        <p:txBody>
          <a:bodyPr/>
          <a:lstStyle/>
          <a:p>
            <a:pPr>
              <a:defRPr/>
            </a:pPr>
            <a:fld id="{B891AB3C-DE5D-4777-AB07-6D32069886CD}" type="slidenum">
              <a:rPr lang="en-US" smtClean="0"/>
              <a:pPr>
                <a:defRPr/>
              </a:pPr>
              <a:t>26</a:t>
            </a:fld>
            <a:endParaRPr lang="en-US"/>
          </a:p>
        </p:txBody>
      </p:sp>
      <p:sp>
        <p:nvSpPr>
          <p:cNvPr id="5" name="Date Placeholder 4"/>
          <p:cNvSpPr>
            <a:spLocks noGrp="1"/>
          </p:cNvSpPr>
          <p:nvPr>
            <p:ph type="dt" idx="11"/>
          </p:nvPr>
        </p:nvSpPr>
        <p:spPr/>
        <p:txBody>
          <a:bodyPr/>
          <a:lstStyle/>
          <a:p>
            <a:r>
              <a:rPr lang="en-US" smtClean="0"/>
              <a:t>March 23, 2016</a:t>
            </a:r>
            <a:endParaRPr lang="en-US" dirty="0"/>
          </a:p>
        </p:txBody>
      </p:sp>
    </p:spTree>
    <p:extLst>
      <p:ext uri="{BB962C8B-B14F-4D97-AF65-F5344CB8AC3E}">
        <p14:creationId xmlns:p14="http://schemas.microsoft.com/office/powerpoint/2010/main" val="4077748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91AB3C-DE5D-4777-AB07-6D32069886CD}" type="slidenum">
              <a:rPr lang="en-US" smtClean="0"/>
              <a:pPr>
                <a:defRPr/>
              </a:pPr>
              <a:t>27</a:t>
            </a:fld>
            <a:endParaRPr lang="en-US"/>
          </a:p>
        </p:txBody>
      </p:sp>
      <p:sp>
        <p:nvSpPr>
          <p:cNvPr id="5" name="Date Placeholder 4"/>
          <p:cNvSpPr>
            <a:spLocks noGrp="1"/>
          </p:cNvSpPr>
          <p:nvPr>
            <p:ph type="dt" idx="11"/>
          </p:nvPr>
        </p:nvSpPr>
        <p:spPr/>
        <p:txBody>
          <a:bodyPr/>
          <a:lstStyle/>
          <a:p>
            <a:r>
              <a:rPr lang="en-US" smtClean="0"/>
              <a:t>March 23, 2016</a:t>
            </a:r>
            <a:endParaRPr lang="en-US" dirty="0"/>
          </a:p>
        </p:txBody>
      </p:sp>
    </p:spTree>
    <p:extLst>
      <p:ext uri="{BB962C8B-B14F-4D97-AF65-F5344CB8AC3E}">
        <p14:creationId xmlns:p14="http://schemas.microsoft.com/office/powerpoint/2010/main" val="2044885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91AB3C-DE5D-4777-AB07-6D32069886CD}" type="slidenum">
              <a:rPr lang="en-US" smtClean="0"/>
              <a:pPr>
                <a:defRPr/>
              </a:pPr>
              <a:t>28</a:t>
            </a:fld>
            <a:endParaRPr lang="en-US"/>
          </a:p>
        </p:txBody>
      </p:sp>
      <p:sp>
        <p:nvSpPr>
          <p:cNvPr id="5" name="Date Placeholder 4"/>
          <p:cNvSpPr>
            <a:spLocks noGrp="1"/>
          </p:cNvSpPr>
          <p:nvPr>
            <p:ph type="dt" idx="11"/>
          </p:nvPr>
        </p:nvSpPr>
        <p:spPr/>
        <p:txBody>
          <a:bodyPr/>
          <a:lstStyle/>
          <a:p>
            <a:r>
              <a:rPr lang="en-US" smtClean="0"/>
              <a:t>March 23, 2016</a:t>
            </a:r>
            <a:endParaRPr lang="en-US" dirty="0"/>
          </a:p>
        </p:txBody>
      </p:sp>
    </p:spTree>
    <p:extLst>
      <p:ext uri="{BB962C8B-B14F-4D97-AF65-F5344CB8AC3E}">
        <p14:creationId xmlns:p14="http://schemas.microsoft.com/office/powerpoint/2010/main" val="1231734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91AB3C-DE5D-4777-AB07-6D32069886CD}" type="slidenum">
              <a:rPr lang="en-US" smtClean="0"/>
              <a:pPr>
                <a:defRPr/>
              </a:pPr>
              <a:t>29</a:t>
            </a:fld>
            <a:endParaRPr lang="en-US"/>
          </a:p>
        </p:txBody>
      </p:sp>
      <p:sp>
        <p:nvSpPr>
          <p:cNvPr id="5" name="Date Placeholder 4"/>
          <p:cNvSpPr>
            <a:spLocks noGrp="1"/>
          </p:cNvSpPr>
          <p:nvPr>
            <p:ph type="dt" idx="11"/>
          </p:nvPr>
        </p:nvSpPr>
        <p:spPr/>
        <p:txBody>
          <a:bodyPr/>
          <a:lstStyle/>
          <a:p>
            <a:r>
              <a:rPr lang="en-US" smtClean="0"/>
              <a:t>March 23, 2016</a:t>
            </a:r>
            <a:endParaRPr lang="en-US" dirty="0"/>
          </a:p>
        </p:txBody>
      </p:sp>
    </p:spTree>
    <p:extLst>
      <p:ext uri="{BB962C8B-B14F-4D97-AF65-F5344CB8AC3E}">
        <p14:creationId xmlns:p14="http://schemas.microsoft.com/office/powerpoint/2010/main" val="123173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24C47-2AA1-EF47-8C12-9EFF9D412847}" type="slidenum">
              <a:rPr lang="en-US" smtClean="0"/>
              <a:t>3</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730645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91AB3C-DE5D-4777-AB07-6D32069886CD}" type="slidenum">
              <a:rPr lang="en-US" smtClean="0"/>
              <a:pPr>
                <a:defRPr/>
              </a:pPr>
              <a:t>30</a:t>
            </a:fld>
            <a:endParaRPr lang="en-US"/>
          </a:p>
        </p:txBody>
      </p:sp>
      <p:sp>
        <p:nvSpPr>
          <p:cNvPr id="5" name="Date Placeholder 4"/>
          <p:cNvSpPr>
            <a:spLocks noGrp="1"/>
          </p:cNvSpPr>
          <p:nvPr>
            <p:ph type="dt" idx="11"/>
          </p:nvPr>
        </p:nvSpPr>
        <p:spPr/>
        <p:txBody>
          <a:bodyPr/>
          <a:lstStyle/>
          <a:p>
            <a:r>
              <a:rPr lang="en-US" smtClean="0"/>
              <a:t>March 23, 2016</a:t>
            </a:r>
            <a:endParaRPr lang="en-US" dirty="0"/>
          </a:p>
        </p:txBody>
      </p:sp>
    </p:spTree>
    <p:extLst>
      <p:ext uri="{BB962C8B-B14F-4D97-AF65-F5344CB8AC3E}">
        <p14:creationId xmlns:p14="http://schemas.microsoft.com/office/powerpoint/2010/main" val="2118745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24C47-2AA1-EF47-8C12-9EFF9D412847}" type="slidenum">
              <a:rPr lang="en-US" smtClean="0"/>
              <a:t>31</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3995561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r>
              <a:rPr lang="en-US" smtClean="0"/>
              <a:t>March 23, 2016</a:t>
            </a:r>
            <a:endParaRPr lang="en-US" dirty="0"/>
          </a:p>
        </p:txBody>
      </p:sp>
      <p:sp>
        <p:nvSpPr>
          <p:cNvPr id="6" name="Slide Number Placeholder 5"/>
          <p:cNvSpPr>
            <a:spLocks noGrp="1"/>
          </p:cNvSpPr>
          <p:nvPr>
            <p:ph type="sldNum" sz="quarter" idx="12"/>
          </p:nvPr>
        </p:nvSpPr>
        <p:spPr/>
        <p:txBody>
          <a:bodyPr/>
          <a:lstStyle/>
          <a:p>
            <a:fld id="{B4024C47-2AA1-EF47-8C12-9EFF9D412847}" type="slidenum">
              <a:rPr lang="en-US" smtClean="0"/>
              <a:t>32</a:t>
            </a:fld>
            <a:endParaRPr lang="en-US" dirty="0"/>
          </a:p>
        </p:txBody>
      </p:sp>
    </p:spTree>
    <p:extLst>
      <p:ext uri="{BB962C8B-B14F-4D97-AF65-F5344CB8AC3E}">
        <p14:creationId xmlns:p14="http://schemas.microsoft.com/office/powerpoint/2010/main" val="214247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r>
              <a:rPr lang="en-US" smtClean="0"/>
              <a:t>March 23, 2016</a:t>
            </a:r>
            <a:endParaRPr lang="en-US" dirty="0"/>
          </a:p>
        </p:txBody>
      </p:sp>
      <p:sp>
        <p:nvSpPr>
          <p:cNvPr id="6" name="Slide Number Placeholder 5"/>
          <p:cNvSpPr>
            <a:spLocks noGrp="1"/>
          </p:cNvSpPr>
          <p:nvPr>
            <p:ph type="sldNum" sz="quarter" idx="12"/>
          </p:nvPr>
        </p:nvSpPr>
        <p:spPr/>
        <p:txBody>
          <a:bodyPr/>
          <a:lstStyle/>
          <a:p>
            <a:fld id="{B4024C47-2AA1-EF47-8C12-9EFF9D412847}" type="slidenum">
              <a:rPr lang="en-US" smtClean="0"/>
              <a:t>33</a:t>
            </a:fld>
            <a:endParaRPr lang="en-US" dirty="0"/>
          </a:p>
        </p:txBody>
      </p:sp>
    </p:spTree>
    <p:extLst>
      <p:ext uri="{BB962C8B-B14F-4D97-AF65-F5344CB8AC3E}">
        <p14:creationId xmlns:p14="http://schemas.microsoft.com/office/powerpoint/2010/main" val="3530673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r>
              <a:rPr lang="en-US" smtClean="0"/>
              <a:t>March 23, 2016</a:t>
            </a:r>
            <a:endParaRPr lang="en-US" dirty="0"/>
          </a:p>
        </p:txBody>
      </p:sp>
      <p:sp>
        <p:nvSpPr>
          <p:cNvPr id="6" name="Slide Number Placeholder 5"/>
          <p:cNvSpPr>
            <a:spLocks noGrp="1"/>
          </p:cNvSpPr>
          <p:nvPr>
            <p:ph type="sldNum" sz="quarter" idx="12"/>
          </p:nvPr>
        </p:nvSpPr>
        <p:spPr/>
        <p:txBody>
          <a:bodyPr/>
          <a:lstStyle/>
          <a:p>
            <a:fld id="{B4024C47-2AA1-EF47-8C12-9EFF9D412847}" type="slidenum">
              <a:rPr lang="en-US" smtClean="0"/>
              <a:t>34</a:t>
            </a:fld>
            <a:endParaRPr lang="en-US" dirty="0"/>
          </a:p>
        </p:txBody>
      </p:sp>
    </p:spTree>
    <p:extLst>
      <p:ext uri="{BB962C8B-B14F-4D97-AF65-F5344CB8AC3E}">
        <p14:creationId xmlns:p14="http://schemas.microsoft.com/office/powerpoint/2010/main" val="1982076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r>
              <a:rPr lang="en-US" smtClean="0"/>
              <a:t>March 23, 2016</a:t>
            </a:r>
            <a:endParaRPr lang="en-US" dirty="0"/>
          </a:p>
        </p:txBody>
      </p:sp>
      <p:sp>
        <p:nvSpPr>
          <p:cNvPr id="6" name="Slide Number Placeholder 5"/>
          <p:cNvSpPr>
            <a:spLocks noGrp="1"/>
          </p:cNvSpPr>
          <p:nvPr>
            <p:ph type="sldNum" sz="quarter" idx="12"/>
          </p:nvPr>
        </p:nvSpPr>
        <p:spPr/>
        <p:txBody>
          <a:bodyPr/>
          <a:lstStyle/>
          <a:p>
            <a:fld id="{B4024C47-2AA1-EF47-8C12-9EFF9D412847}" type="slidenum">
              <a:rPr lang="en-US" smtClean="0"/>
              <a:t>35</a:t>
            </a:fld>
            <a:endParaRPr lang="en-US" dirty="0"/>
          </a:p>
        </p:txBody>
      </p:sp>
    </p:spTree>
    <p:extLst>
      <p:ext uri="{BB962C8B-B14F-4D97-AF65-F5344CB8AC3E}">
        <p14:creationId xmlns:p14="http://schemas.microsoft.com/office/powerpoint/2010/main" val="857054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r>
              <a:rPr lang="en-US" smtClean="0"/>
              <a:t>March 23, 2016</a:t>
            </a:r>
            <a:endParaRPr lang="en-US" dirty="0"/>
          </a:p>
        </p:txBody>
      </p:sp>
      <p:sp>
        <p:nvSpPr>
          <p:cNvPr id="6" name="Slide Number Placeholder 5"/>
          <p:cNvSpPr>
            <a:spLocks noGrp="1"/>
          </p:cNvSpPr>
          <p:nvPr>
            <p:ph type="sldNum" sz="quarter" idx="12"/>
          </p:nvPr>
        </p:nvSpPr>
        <p:spPr/>
        <p:txBody>
          <a:bodyPr/>
          <a:lstStyle/>
          <a:p>
            <a:fld id="{B4024C47-2AA1-EF47-8C12-9EFF9D412847}" type="slidenum">
              <a:rPr lang="en-US" smtClean="0"/>
              <a:t>36</a:t>
            </a:fld>
            <a:endParaRPr lang="en-US" dirty="0"/>
          </a:p>
        </p:txBody>
      </p:sp>
    </p:spTree>
    <p:extLst>
      <p:ext uri="{BB962C8B-B14F-4D97-AF65-F5344CB8AC3E}">
        <p14:creationId xmlns:p14="http://schemas.microsoft.com/office/powerpoint/2010/main" val="983847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r>
              <a:rPr lang="en-US" smtClean="0"/>
              <a:t>March 23, 2016</a:t>
            </a:r>
            <a:endParaRPr lang="en-US" dirty="0"/>
          </a:p>
        </p:txBody>
      </p:sp>
      <p:sp>
        <p:nvSpPr>
          <p:cNvPr id="6" name="Slide Number Placeholder 5"/>
          <p:cNvSpPr>
            <a:spLocks noGrp="1"/>
          </p:cNvSpPr>
          <p:nvPr>
            <p:ph type="sldNum" sz="quarter" idx="12"/>
          </p:nvPr>
        </p:nvSpPr>
        <p:spPr/>
        <p:txBody>
          <a:bodyPr/>
          <a:lstStyle/>
          <a:p>
            <a:fld id="{B4024C47-2AA1-EF47-8C12-9EFF9D412847}" type="slidenum">
              <a:rPr lang="en-US" smtClean="0"/>
              <a:t>37</a:t>
            </a:fld>
            <a:endParaRPr lang="en-US" dirty="0"/>
          </a:p>
        </p:txBody>
      </p:sp>
    </p:spTree>
    <p:extLst>
      <p:ext uri="{BB962C8B-B14F-4D97-AF65-F5344CB8AC3E}">
        <p14:creationId xmlns:p14="http://schemas.microsoft.com/office/powerpoint/2010/main" val="2826189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24C47-2AA1-EF47-8C12-9EFF9D412847}" type="slidenum">
              <a:rPr lang="en-US" smtClean="0"/>
              <a:t>38</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813072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B4024C47-2AA1-EF47-8C12-9EFF9D412847}" type="slidenum">
              <a:rPr lang="en-US" smtClean="0"/>
              <a:t>39</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388014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91AB3C-DE5D-4777-AB07-6D32069886CD}" type="slidenum">
              <a:rPr lang="en-US" smtClean="0"/>
              <a:pPr>
                <a:defRPr/>
              </a:pPr>
              <a:t>4</a:t>
            </a:fld>
            <a:endParaRPr lang="en-US"/>
          </a:p>
        </p:txBody>
      </p:sp>
      <p:sp>
        <p:nvSpPr>
          <p:cNvPr id="5" name="Date Placeholder 4"/>
          <p:cNvSpPr>
            <a:spLocks noGrp="1"/>
          </p:cNvSpPr>
          <p:nvPr>
            <p:ph type="dt" idx="11"/>
          </p:nvPr>
        </p:nvSpPr>
        <p:spPr/>
        <p:txBody>
          <a:bodyPr/>
          <a:lstStyle/>
          <a:p>
            <a:r>
              <a:rPr lang="en-US" smtClean="0"/>
              <a:t>March 23, 2016</a:t>
            </a:r>
            <a:endParaRPr lang="en-US" dirty="0"/>
          </a:p>
        </p:txBody>
      </p:sp>
    </p:spTree>
    <p:extLst>
      <p:ext uri="{BB962C8B-B14F-4D97-AF65-F5344CB8AC3E}">
        <p14:creationId xmlns:p14="http://schemas.microsoft.com/office/powerpoint/2010/main" val="219670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3327" indent="-173327">
              <a:buFont typeface="Arial" pitchFamily="34" charset="0"/>
              <a:buChar char="•"/>
            </a:pPr>
            <a:endParaRPr lang="en-US" sz="1000" dirty="0"/>
          </a:p>
        </p:txBody>
      </p:sp>
      <p:sp>
        <p:nvSpPr>
          <p:cNvPr id="4" name="Slide Number Placeholder 3"/>
          <p:cNvSpPr>
            <a:spLocks noGrp="1"/>
          </p:cNvSpPr>
          <p:nvPr>
            <p:ph type="sldNum" sz="quarter" idx="5"/>
          </p:nvPr>
        </p:nvSpPr>
        <p:spPr/>
        <p:txBody>
          <a:bodyPr/>
          <a:lstStyle/>
          <a:p>
            <a:pPr>
              <a:defRPr/>
            </a:pPr>
            <a:fld id="{E8B121B2-976B-4A3A-88A6-A3E4C1CFC167}" type="slidenum">
              <a:rPr lang="en-US" smtClean="0"/>
              <a:pPr>
                <a:defRPr/>
              </a:pPr>
              <a:t>5</a:t>
            </a:fld>
            <a:endParaRPr lang="en-US" dirty="0"/>
          </a:p>
        </p:txBody>
      </p:sp>
      <p:sp>
        <p:nvSpPr>
          <p:cNvPr id="2" name="Date Placeholder 1"/>
          <p:cNvSpPr>
            <a:spLocks noGrp="1"/>
          </p:cNvSpPr>
          <p:nvPr>
            <p:ph type="dt" idx="12"/>
          </p:nvPr>
        </p:nvSpPr>
        <p:spPr/>
        <p:txBody>
          <a:bodyPr/>
          <a:lstStyle/>
          <a:p>
            <a:r>
              <a:rPr lang="en-US" smtClean="0"/>
              <a:t>March 23, 2016</a:t>
            </a:r>
            <a:endParaRPr lang="en-US" dirty="0"/>
          </a:p>
        </p:txBody>
      </p:sp>
    </p:spTree>
    <p:extLst>
      <p:ext uri="{BB962C8B-B14F-4D97-AF65-F5344CB8AC3E}">
        <p14:creationId xmlns:p14="http://schemas.microsoft.com/office/powerpoint/2010/main" val="135747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950" indent="-227950" defTabSz="913879">
              <a:spcBef>
                <a:spcPct val="0"/>
              </a:spcBef>
              <a:buFont typeface="+mj-lt"/>
              <a:buAutoNum type="arabicPeriod"/>
              <a:defRPr/>
            </a:pPr>
            <a:endParaRPr lang="en-US" sz="1000" dirty="0"/>
          </a:p>
        </p:txBody>
      </p:sp>
      <p:sp>
        <p:nvSpPr>
          <p:cNvPr id="4" name="Slide Number Placeholder 3"/>
          <p:cNvSpPr>
            <a:spLocks noGrp="1"/>
          </p:cNvSpPr>
          <p:nvPr>
            <p:ph type="sldNum" sz="quarter" idx="10"/>
          </p:nvPr>
        </p:nvSpPr>
        <p:spPr/>
        <p:txBody>
          <a:bodyPr/>
          <a:lstStyle/>
          <a:p>
            <a:pPr>
              <a:defRPr/>
            </a:pPr>
            <a:fld id="{B891AB3C-DE5D-4777-AB07-6D32069886CD}" type="slidenum">
              <a:rPr lang="en-US" smtClean="0"/>
              <a:pPr>
                <a:defRPr/>
              </a:pPr>
              <a:t>6</a:t>
            </a:fld>
            <a:endParaRPr lang="en-US"/>
          </a:p>
        </p:txBody>
      </p:sp>
      <p:sp>
        <p:nvSpPr>
          <p:cNvPr id="5" name="Date Placeholder 4"/>
          <p:cNvSpPr>
            <a:spLocks noGrp="1"/>
          </p:cNvSpPr>
          <p:nvPr>
            <p:ph type="dt" idx="11"/>
          </p:nvPr>
        </p:nvSpPr>
        <p:spPr/>
        <p:txBody>
          <a:bodyPr/>
          <a:lstStyle/>
          <a:p>
            <a:r>
              <a:rPr lang="en-US" smtClean="0"/>
              <a:t>March 23, 2016</a:t>
            </a:r>
            <a:endParaRPr lang="en-US" dirty="0"/>
          </a:p>
        </p:txBody>
      </p:sp>
    </p:spTree>
    <p:extLst>
      <p:ext uri="{BB962C8B-B14F-4D97-AF65-F5344CB8AC3E}">
        <p14:creationId xmlns:p14="http://schemas.microsoft.com/office/powerpoint/2010/main" val="271170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24C47-2AA1-EF47-8C12-9EFF9D412847}" type="slidenum">
              <a:rPr lang="en-US" smtClean="0"/>
              <a:t>7</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174628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endParaRPr lang="en-US" sz="1000" dirty="0"/>
          </a:p>
          <a:p>
            <a:pPr>
              <a:spcBef>
                <a:spcPts val="579"/>
              </a:spcBef>
              <a:defRPr/>
            </a:pPr>
            <a:endParaRPr lang="en-US" sz="1000" dirty="0"/>
          </a:p>
        </p:txBody>
      </p:sp>
      <p:sp>
        <p:nvSpPr>
          <p:cNvPr id="4" name="Slide Number Placeholder 3"/>
          <p:cNvSpPr>
            <a:spLocks noGrp="1"/>
          </p:cNvSpPr>
          <p:nvPr>
            <p:ph type="sldNum" sz="quarter" idx="5"/>
          </p:nvPr>
        </p:nvSpPr>
        <p:spPr/>
        <p:txBody>
          <a:bodyPr/>
          <a:lstStyle/>
          <a:p>
            <a:pPr>
              <a:defRPr/>
            </a:pPr>
            <a:fld id="{600C1CE3-01E4-41D7-9B5D-1A1B7128675B}" type="slidenum">
              <a:rPr lang="en-US" smtClean="0"/>
              <a:pPr>
                <a:defRPr/>
              </a:pPr>
              <a:t>8</a:t>
            </a:fld>
            <a:endParaRPr lang="en-US" dirty="0"/>
          </a:p>
        </p:txBody>
      </p:sp>
      <p:sp>
        <p:nvSpPr>
          <p:cNvPr id="2" name="Date Placeholder 1"/>
          <p:cNvSpPr>
            <a:spLocks noGrp="1"/>
          </p:cNvSpPr>
          <p:nvPr>
            <p:ph type="dt" idx="12"/>
          </p:nvPr>
        </p:nvSpPr>
        <p:spPr/>
        <p:txBody>
          <a:bodyPr/>
          <a:lstStyle/>
          <a:p>
            <a:r>
              <a:rPr lang="en-US" smtClean="0"/>
              <a:t>March 23, 2016</a:t>
            </a:r>
            <a:endParaRPr lang="en-US" dirty="0"/>
          </a:p>
        </p:txBody>
      </p:sp>
    </p:spTree>
    <p:extLst>
      <p:ext uri="{BB962C8B-B14F-4D97-AF65-F5344CB8AC3E}">
        <p14:creationId xmlns:p14="http://schemas.microsoft.com/office/powerpoint/2010/main" val="349604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24C47-2AA1-EF47-8C12-9EFF9D412847}" type="slidenum">
              <a:rPr lang="en-US" smtClean="0"/>
              <a:t>9</a:t>
            </a:fld>
            <a:endParaRPr lang="en-US" dirty="0"/>
          </a:p>
        </p:txBody>
      </p:sp>
      <p:sp>
        <p:nvSpPr>
          <p:cNvPr id="5" name="Date Placeholder 4"/>
          <p:cNvSpPr>
            <a:spLocks noGrp="1"/>
          </p:cNvSpPr>
          <p:nvPr>
            <p:ph type="dt" idx="13"/>
          </p:nvPr>
        </p:nvSpPr>
        <p:spPr/>
        <p:txBody>
          <a:bodyPr/>
          <a:lstStyle/>
          <a:p>
            <a:r>
              <a:rPr lang="en-US" smtClean="0"/>
              <a:t>March 23, 2016</a:t>
            </a:r>
            <a:endParaRPr lang="en-US" dirty="0"/>
          </a:p>
        </p:txBody>
      </p:sp>
    </p:spTree>
    <p:extLst>
      <p:ext uri="{BB962C8B-B14F-4D97-AF65-F5344CB8AC3E}">
        <p14:creationId xmlns:p14="http://schemas.microsoft.com/office/powerpoint/2010/main" val="973271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9144000" cy="66484"/>
          </a:xfrm>
          <a:prstGeom prst="rect">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3"/>
            <a:ext cx="7543800" cy="2895779"/>
          </a:xfrm>
        </p:spPr>
        <p:txBody>
          <a:bodyPr anchor="b">
            <a:normAutofit/>
          </a:bodyPr>
          <a:lstStyle>
            <a:lvl1pPr algn="l">
              <a:lnSpc>
                <a:spcPct val="85000"/>
              </a:lnSpc>
              <a:defRPr sz="8000" spc="-50"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956733" y="3766833"/>
            <a:ext cx="6451418" cy="1180724"/>
          </a:xfrm>
        </p:spPr>
        <p:txBody>
          <a:bodyPr lIns="91440" rIns="91440">
            <a:normAutofit/>
          </a:bodyPr>
          <a:lstStyle>
            <a:lvl1pPr marL="0" indent="0" algn="r">
              <a:buNone/>
              <a:defRPr sz="3200" b="1" cap="all" spc="200" baseline="0">
                <a:solidFill>
                  <a:srgbClr val="F2B80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p:cNvCxnSpPr/>
          <p:nvPr/>
        </p:nvCxnSpPr>
        <p:spPr>
          <a:xfrm flipV="1">
            <a:off x="905743" y="3701638"/>
            <a:ext cx="7461017" cy="18288"/>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exa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0765" y="5553642"/>
            <a:ext cx="3759375" cy="551032"/>
          </a:xfrm>
          <a:prstGeom prst="rect">
            <a:avLst/>
          </a:prstGeom>
        </p:spPr>
      </p:pic>
      <p:pic>
        <p:nvPicPr>
          <p:cNvPr id="12" name="Picture 11" descr="Casey.jpe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1329" y="5341955"/>
            <a:ext cx="1961207" cy="871648"/>
          </a:xfrm>
          <a:prstGeom prst="rect">
            <a:avLst/>
          </a:prstGeom>
        </p:spPr>
      </p:pic>
      <p:sp>
        <p:nvSpPr>
          <p:cNvPr id="4" name="Slide Number Placeholder 3"/>
          <p:cNvSpPr>
            <a:spLocks noGrp="1"/>
          </p:cNvSpPr>
          <p:nvPr>
            <p:ph type="sldNum" sz="quarter" idx="10"/>
          </p:nvPr>
        </p:nvSpPr>
        <p:spPr/>
        <p:txBody>
          <a:bodyPr/>
          <a:lstStyle/>
          <a:p>
            <a:fld id="{200DC459-4F0D-5B4F-8935-8EFCF60B8E6D}" type="slidenum">
              <a:rPr lang="en-US" smtClean="0"/>
              <a:pPr/>
              <a:t>‹#›</a:t>
            </a:fld>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0689" y="5417261"/>
            <a:ext cx="975360" cy="707136"/>
          </a:xfrm>
          <a:prstGeom prst="rect">
            <a:avLst/>
          </a:prstGeom>
        </p:spPr>
      </p:pic>
    </p:spTree>
    <p:extLst>
      <p:ext uri="{BB962C8B-B14F-4D97-AF65-F5344CB8AC3E}">
        <p14:creationId xmlns:p14="http://schemas.microsoft.com/office/powerpoint/2010/main" val="426174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3200"/>
            </a:lvl1pPr>
            <a:lvl2pPr>
              <a:defRPr sz="28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6827131" y="6393706"/>
            <a:ext cx="2133600" cy="365125"/>
          </a:xfrm>
          <a:prstGeom prst="rect">
            <a:avLst/>
          </a:prstGeom>
        </p:spPr>
        <p:txBody>
          <a:bodyPr vert="horz" lIns="91440" tIns="45720" rIns="91440" bIns="45720" rtlCol="0" anchor="ctr"/>
          <a:lstStyle>
            <a:lvl1pPr algn="r">
              <a:defRPr sz="1400">
                <a:solidFill>
                  <a:srgbClr val="FFD85D"/>
                </a:solidFill>
              </a:defRPr>
            </a:lvl1pPr>
          </a:lstStyle>
          <a:p>
            <a:fld id="{200DC459-4F0D-5B4F-8935-8EFCF60B8E6D}" type="slidenum">
              <a:rPr lang="en-US" smtClean="0"/>
              <a:pPr/>
              <a:t>‹#›</a:t>
            </a:fld>
            <a:endParaRPr lang="en-US" dirty="0"/>
          </a:p>
        </p:txBody>
      </p:sp>
    </p:spTree>
    <p:extLst>
      <p:ext uri="{BB962C8B-B14F-4D97-AF65-F5344CB8AC3E}">
        <p14:creationId xmlns:p14="http://schemas.microsoft.com/office/powerpoint/2010/main" val="20534307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6827131" y="6393706"/>
            <a:ext cx="2133600" cy="365125"/>
          </a:xfrm>
          <a:prstGeom prst="rect">
            <a:avLst/>
          </a:prstGeom>
        </p:spPr>
        <p:txBody>
          <a:bodyPr vert="horz" lIns="91440" tIns="45720" rIns="91440" bIns="45720" rtlCol="0" anchor="ctr"/>
          <a:lstStyle>
            <a:lvl1pPr algn="r">
              <a:defRPr sz="1400">
                <a:solidFill>
                  <a:srgbClr val="FFD85D"/>
                </a:solidFill>
              </a:defRPr>
            </a:lvl1pPr>
          </a:lstStyle>
          <a:p>
            <a:fld id="{200DC459-4F0D-5B4F-8935-8EFCF60B8E6D}" type="slidenum">
              <a:rPr lang="en-US" smtClean="0"/>
              <a:pPr/>
              <a:t>‹#›</a:t>
            </a:fld>
            <a:endParaRPr lang="en-US" dirty="0"/>
          </a:p>
        </p:txBody>
      </p:sp>
    </p:spTree>
    <p:extLst>
      <p:ext uri="{BB962C8B-B14F-4D97-AF65-F5344CB8AC3E}">
        <p14:creationId xmlns:p14="http://schemas.microsoft.com/office/powerpoint/2010/main" val="34997742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a:xfrm>
            <a:off x="6827131" y="6393706"/>
            <a:ext cx="2133600" cy="365125"/>
          </a:xfrm>
          <a:prstGeom prst="rect">
            <a:avLst/>
          </a:prstGeom>
        </p:spPr>
        <p:txBody>
          <a:bodyPr vert="horz" lIns="91440" tIns="45720" rIns="91440" bIns="45720" rtlCol="0" anchor="ctr"/>
          <a:lstStyle>
            <a:lvl1pPr algn="r">
              <a:defRPr sz="1400">
                <a:solidFill>
                  <a:srgbClr val="FFD85D"/>
                </a:solidFill>
              </a:defRPr>
            </a:lvl1pPr>
          </a:lstStyle>
          <a:p>
            <a:fld id="{200DC459-4F0D-5B4F-8935-8EFCF60B8E6D}" type="slidenum">
              <a:rPr lang="en-US" smtClean="0"/>
              <a:pPr/>
              <a:t>‹#›</a:t>
            </a:fld>
            <a:endParaRPr lang="en-US" dirty="0"/>
          </a:p>
        </p:txBody>
      </p:sp>
    </p:spTree>
    <p:extLst>
      <p:ext uri="{BB962C8B-B14F-4D97-AF65-F5344CB8AC3E}">
        <p14:creationId xmlns:p14="http://schemas.microsoft.com/office/powerpoint/2010/main" val="3139058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Slide Number Placeholder 5"/>
          <p:cNvSpPr>
            <a:spLocks noGrp="1"/>
          </p:cNvSpPr>
          <p:nvPr>
            <p:ph type="sldNum" sz="quarter" idx="4"/>
          </p:nvPr>
        </p:nvSpPr>
        <p:spPr>
          <a:xfrm>
            <a:off x="6827131" y="6393706"/>
            <a:ext cx="2133600" cy="365125"/>
          </a:xfrm>
          <a:prstGeom prst="rect">
            <a:avLst/>
          </a:prstGeom>
        </p:spPr>
        <p:txBody>
          <a:bodyPr vert="horz" lIns="91440" tIns="45720" rIns="91440" bIns="45720" rtlCol="0" anchor="ctr"/>
          <a:lstStyle>
            <a:lvl1pPr algn="r">
              <a:defRPr sz="1400">
                <a:solidFill>
                  <a:srgbClr val="FFD85D"/>
                </a:solidFill>
              </a:defRPr>
            </a:lvl1pPr>
          </a:lstStyle>
          <a:p>
            <a:fld id="{200DC459-4F0D-5B4F-8935-8EFCF60B8E6D}" type="slidenum">
              <a:rPr lang="en-US" smtClean="0"/>
              <a:pPr/>
              <a:t>‹#›</a:t>
            </a:fld>
            <a:endParaRPr lang="en-US" dirty="0"/>
          </a:p>
        </p:txBody>
      </p:sp>
    </p:spTree>
    <p:extLst>
      <p:ext uri="{BB962C8B-B14F-4D97-AF65-F5344CB8AC3E}">
        <p14:creationId xmlns:p14="http://schemas.microsoft.com/office/powerpoint/2010/main" val="13914990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2382" y="6400800"/>
            <a:ext cx="9141619" cy="457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5"/>
          <p:cNvSpPr>
            <a:spLocks noGrp="1"/>
          </p:cNvSpPr>
          <p:nvPr>
            <p:ph type="sldNum" sz="quarter" idx="4"/>
          </p:nvPr>
        </p:nvSpPr>
        <p:spPr>
          <a:xfrm>
            <a:off x="6827131" y="6393706"/>
            <a:ext cx="2133600" cy="365125"/>
          </a:xfrm>
          <a:prstGeom prst="rect">
            <a:avLst/>
          </a:prstGeom>
        </p:spPr>
        <p:txBody>
          <a:bodyPr vert="horz" lIns="91440" tIns="45720" rIns="91440" bIns="45720" rtlCol="0" anchor="ctr"/>
          <a:lstStyle>
            <a:lvl1pPr algn="r">
              <a:defRPr sz="1400">
                <a:solidFill>
                  <a:srgbClr val="FFD85D"/>
                </a:solidFill>
              </a:defRPr>
            </a:lvl1pPr>
          </a:lstStyle>
          <a:p>
            <a:fld id="{200DC459-4F0D-5B4F-8935-8EFCF60B8E6D}" type="slidenum">
              <a:rPr lang="en-US" smtClean="0"/>
              <a:pPr/>
              <a:t>‹#›</a:t>
            </a:fld>
            <a:endParaRPr lang="en-US" dirty="0"/>
          </a:p>
        </p:txBody>
      </p:sp>
    </p:spTree>
    <p:extLst>
      <p:ext uri="{BB962C8B-B14F-4D97-AF65-F5344CB8AC3E}">
        <p14:creationId xmlns:p14="http://schemas.microsoft.com/office/powerpoint/2010/main" val="10534833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lvl1pPr>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4"/>
          </p:nvPr>
        </p:nvSpPr>
        <p:spPr>
          <a:xfrm>
            <a:off x="6827131" y="6393706"/>
            <a:ext cx="2133600" cy="365125"/>
          </a:xfrm>
          <a:prstGeom prst="rect">
            <a:avLst/>
          </a:prstGeom>
        </p:spPr>
        <p:txBody>
          <a:bodyPr vert="horz" lIns="91440" tIns="45720" rIns="91440" bIns="45720" rtlCol="0" anchor="ctr"/>
          <a:lstStyle>
            <a:lvl1pPr algn="r">
              <a:defRPr sz="1400">
                <a:solidFill>
                  <a:srgbClr val="2683C6"/>
                </a:solidFill>
              </a:defRPr>
            </a:lvl1pPr>
          </a:lstStyle>
          <a:p>
            <a:fld id="{200DC459-4F0D-5B4F-8935-8EFCF60B8E6D}" type="slidenum">
              <a:rPr lang="en-US" smtClean="0"/>
              <a:pPr/>
              <a:t>‹#›</a:t>
            </a:fld>
            <a:endParaRPr lang="en-US" dirty="0"/>
          </a:p>
        </p:txBody>
      </p:sp>
    </p:spTree>
    <p:extLst>
      <p:ext uri="{BB962C8B-B14F-4D97-AF65-F5344CB8AC3E}">
        <p14:creationId xmlns:p14="http://schemas.microsoft.com/office/powerpoint/2010/main" val="20005742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4979084"/>
            <a:ext cx="9141619" cy="1878916"/>
          </a:xfrm>
          <a:prstGeom prst="rect">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chemeClr val="tx2"/>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05932"/>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4"/>
          </p:nvPr>
        </p:nvSpPr>
        <p:spPr>
          <a:xfrm>
            <a:off x="6827131" y="6393706"/>
            <a:ext cx="2133600" cy="365125"/>
          </a:xfrm>
          <a:prstGeom prst="rect">
            <a:avLst/>
          </a:prstGeom>
        </p:spPr>
        <p:txBody>
          <a:bodyPr vert="horz" lIns="91440" tIns="45720" rIns="91440" bIns="45720" rtlCol="0" anchor="ctr"/>
          <a:lstStyle>
            <a:lvl1pPr algn="r">
              <a:defRPr sz="1400">
                <a:solidFill>
                  <a:schemeClr val="accent2"/>
                </a:solidFill>
              </a:defRPr>
            </a:lvl1pPr>
          </a:lstStyle>
          <a:p>
            <a:fld id="{200DC459-4F0D-5B4F-8935-8EFCF60B8E6D}" type="slidenum">
              <a:rPr lang="en-US" smtClean="0"/>
              <a:pPr/>
              <a:t>‹#›</a:t>
            </a:fld>
            <a:endParaRPr lang="en-US" dirty="0"/>
          </a:p>
        </p:txBody>
      </p:sp>
    </p:spTree>
    <p:extLst>
      <p:ext uri="{BB962C8B-B14F-4D97-AF65-F5344CB8AC3E}">
        <p14:creationId xmlns:p14="http://schemas.microsoft.com/office/powerpoint/2010/main" val="2295803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172200" y="6191250"/>
            <a:ext cx="2476500" cy="476250"/>
          </a:xfrm>
          <a:prstGeom prst="rect">
            <a:avLst/>
          </a:prstGeom>
        </p:spPr>
        <p:txBody>
          <a:bodyPr/>
          <a:lstStyle/>
          <a:p>
            <a:pPr>
              <a:defRPr/>
            </a:pPr>
            <a:fld id="{39FFA0A4-0875-4D7B-8048-F3C589B1D364}" type="datetime1">
              <a:rPr lang="en-US" smtClean="0"/>
              <a:t>3/28/2017</a:t>
            </a:fld>
            <a:endParaRPr lang="en-US" dirty="0"/>
          </a:p>
        </p:txBody>
      </p:sp>
      <p:sp>
        <p:nvSpPr>
          <p:cNvPr id="5" name="Footer Placeholder 4"/>
          <p:cNvSpPr>
            <a:spLocks noGrp="1"/>
          </p:cNvSpPr>
          <p:nvPr>
            <p:ph type="ftr" sz="quarter" idx="11"/>
          </p:nvPr>
        </p:nvSpPr>
        <p:spPr>
          <a:xfrm>
            <a:off x="800100" y="6172200"/>
            <a:ext cx="4000500" cy="457200"/>
          </a:xfrm>
          <a:prstGeom prst="rect">
            <a:avLst/>
          </a:prstGeom>
        </p:spPr>
        <p:txBody>
          <a:bodyPr/>
          <a:lstStyle/>
          <a:p>
            <a:pPr>
              <a:defRPr/>
            </a:pPr>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pPr>
              <a:defRPr/>
            </a:pPr>
            <a:fld id="{BF39B195-297B-4DA4-8715-2C8145437E6A}" type="slidenum">
              <a:rPr lang="en-US" smtClean="0"/>
              <a:pPr>
                <a:defRPr/>
              </a:pPr>
              <a:t>‹#›</a:t>
            </a:fld>
            <a:endParaRPr lang="en-US" dirty="0"/>
          </a:p>
        </p:txBody>
      </p:sp>
    </p:spTree>
    <p:extLst>
      <p:ext uri="{BB962C8B-B14F-4D97-AF65-F5344CB8AC3E}">
        <p14:creationId xmlns:p14="http://schemas.microsoft.com/office/powerpoint/2010/main" val="28113231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81" y="6400800"/>
            <a:ext cx="9141619" cy="457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1619" cy="64008"/>
          </a:xfrm>
          <a:prstGeom prst="rect">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827131" y="6393706"/>
            <a:ext cx="2133600" cy="365125"/>
          </a:xfrm>
          <a:prstGeom prst="rect">
            <a:avLst/>
          </a:prstGeom>
        </p:spPr>
        <p:txBody>
          <a:bodyPr vert="horz" lIns="91440" tIns="45720" rIns="91440" bIns="45720" rtlCol="0" anchor="ctr"/>
          <a:lstStyle>
            <a:lvl1pPr algn="r">
              <a:defRPr sz="1400">
                <a:solidFill>
                  <a:srgbClr val="FFD85D"/>
                </a:solidFill>
              </a:defRPr>
            </a:lvl1pPr>
          </a:lstStyle>
          <a:p>
            <a:fld id="{200DC459-4F0D-5B4F-8935-8EFCF60B8E6D}" type="slidenum">
              <a:rPr lang="en-US" smtClean="0"/>
              <a:pPr/>
              <a:t>‹#›</a:t>
            </a:fld>
            <a:endParaRPr lang="en-US" dirty="0"/>
          </a:p>
        </p:txBody>
      </p:sp>
    </p:spTree>
    <p:extLst>
      <p:ext uri="{BB962C8B-B14F-4D97-AF65-F5344CB8AC3E}">
        <p14:creationId xmlns:p14="http://schemas.microsoft.com/office/powerpoint/2010/main" val="2198016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800" b="1" kern="1200" spc="-50" baseline="0">
          <a:solidFill>
            <a:schemeClr val="tx2"/>
          </a:solidFill>
          <a:latin typeface="+mj-lt"/>
          <a:ea typeface="+mj-ea"/>
          <a:cs typeface="+mj-cs"/>
        </a:defRPr>
      </a:lvl1pPr>
    </p:titleStyle>
    <p:bodyStyle>
      <a:lvl1pPr marL="457200" indent="-457200" algn="l" defTabSz="914400" rtl="0" eaLnBrk="1" latinLnBrk="0" hangingPunct="1">
        <a:lnSpc>
          <a:spcPct val="90000"/>
        </a:lnSpc>
        <a:spcBef>
          <a:spcPts val="1200"/>
        </a:spcBef>
        <a:spcAft>
          <a:spcPts val="200"/>
        </a:spcAft>
        <a:buClr>
          <a:schemeClr val="accent1"/>
        </a:buClr>
        <a:buSzPct val="100000"/>
        <a:buFont typeface="Wingdings" charset="2"/>
        <a:buChar char="²"/>
        <a:defRPr sz="3600" kern="1200">
          <a:solidFill>
            <a:schemeClr val="tx1">
              <a:lumMod val="75000"/>
              <a:lumOff val="25000"/>
            </a:schemeClr>
          </a:solidFill>
          <a:latin typeface="+mn-lt"/>
          <a:ea typeface="+mn-ea"/>
          <a:cs typeface="+mn-cs"/>
        </a:defRPr>
      </a:lvl1pPr>
      <a:lvl2pPr marL="914400" indent="-457200" algn="l" defTabSz="914400" rtl="0" eaLnBrk="1" latinLnBrk="0" hangingPunct="1">
        <a:lnSpc>
          <a:spcPct val="90000"/>
        </a:lnSpc>
        <a:spcBef>
          <a:spcPts val="200"/>
        </a:spcBef>
        <a:spcAft>
          <a:spcPts val="400"/>
        </a:spcAft>
        <a:buClr>
          <a:srgbClr val="F2B800"/>
        </a:buClr>
        <a:buFont typeface="Wingdings" charset="2"/>
        <a:buChar char="§"/>
        <a:defRPr sz="3200" kern="1200">
          <a:solidFill>
            <a:schemeClr val="tx1">
              <a:lumMod val="75000"/>
              <a:lumOff val="25000"/>
            </a:schemeClr>
          </a:solidFill>
          <a:latin typeface="+mn-lt"/>
          <a:ea typeface="+mn-ea"/>
          <a:cs typeface="+mn-cs"/>
        </a:defRPr>
      </a:lvl2pPr>
      <a:lvl3pPr marL="1024128" indent="-274320" algn="l" defTabSz="914400" rtl="0" eaLnBrk="1" latinLnBrk="0" hangingPunct="1">
        <a:lnSpc>
          <a:spcPct val="90000"/>
        </a:lnSpc>
        <a:spcBef>
          <a:spcPts val="200"/>
        </a:spcBef>
        <a:spcAft>
          <a:spcPts val="400"/>
        </a:spcAft>
        <a:buClr>
          <a:srgbClr val="F2B800"/>
        </a:buClr>
        <a:buFont typeface="Arial"/>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F2B800"/>
        </a:buClr>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F2B800"/>
        </a:buClr>
        <a:buFont typeface="Calibri"/>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hildwelfare.gov/pubs/factsheets/preventingcan.cf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bing.com/images/search?q=pictures+of+children&amp;id=54FCFEADB058107B7EC5D243EDC5AA84B40934BA&amp;FORM=IQFRB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hyperlink" Target="http://www.bing.com/images/search?q=pictures+of+children&amp;id=54FCFEADB058107B7EC5D243EDC5AA84B40934BA&amp;FORM=IQFRB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intranet.dfps.txnet.state.tx.us/CPS/AR/default.asp"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www.differentialresponseqic.org/" TargetMode="External"/><Relationship Id="rId4" Type="http://schemas.openxmlformats.org/officeDocument/2006/relationships/hyperlink" Target="http://www.thekempecenter.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71000" y="2012074"/>
            <a:ext cx="7772400" cy="1470025"/>
          </a:xfrm>
        </p:spPr>
        <p:txBody>
          <a:bodyPr>
            <a:normAutofit fontScale="90000"/>
          </a:bodyPr>
          <a:lstStyle/>
          <a:p>
            <a:pPr eaLnBrk="1" hangingPunct="1"/>
            <a:r>
              <a:rPr lang="en-US" dirty="0">
                <a:latin typeface="Georgia" charset="0"/>
              </a:rPr>
              <a:t/>
            </a:r>
            <a:br>
              <a:rPr lang="en-US" dirty="0">
                <a:latin typeface="Georgia" charset="0"/>
              </a:rPr>
            </a:br>
            <a:r>
              <a:rPr lang="en-US" dirty="0">
                <a:latin typeface="Georgia" charset="0"/>
              </a:rPr>
              <a:t/>
            </a:r>
            <a:br>
              <a:rPr lang="en-US" dirty="0">
                <a:latin typeface="Georgia" charset="0"/>
              </a:rPr>
            </a:br>
            <a:r>
              <a:rPr lang="en-US" b="1" dirty="0" smtClean="0">
                <a:latin typeface="Georgia" charset="0"/>
              </a:rPr>
              <a:t>Alternative Response: </a:t>
            </a:r>
            <a:br>
              <a:rPr lang="en-US" b="1" dirty="0" smtClean="0">
                <a:latin typeface="Georgia" charset="0"/>
              </a:rPr>
            </a:br>
            <a:r>
              <a:rPr lang="en-US" b="1" dirty="0" smtClean="0">
                <a:latin typeface="Georgia" charset="0"/>
              </a:rPr>
              <a:t>An Introduction</a:t>
            </a:r>
            <a:endParaRPr lang="en-US" dirty="0">
              <a:latin typeface="Georgia" charset="0"/>
            </a:endParaRPr>
          </a:p>
        </p:txBody>
      </p:sp>
      <p:sp>
        <p:nvSpPr>
          <p:cNvPr id="3" name="Subtitle 2"/>
          <p:cNvSpPr>
            <a:spLocks noGrp="1"/>
          </p:cNvSpPr>
          <p:nvPr>
            <p:ph type="subTitle" idx="1"/>
          </p:nvPr>
        </p:nvSpPr>
        <p:spPr>
          <a:xfrm>
            <a:off x="1776949" y="3719805"/>
            <a:ext cx="6400800" cy="1640496"/>
          </a:xfrm>
        </p:spPr>
        <p:txBody>
          <a:bodyPr>
            <a:noAutofit/>
          </a:bodyPr>
          <a:lstStyle/>
          <a:p>
            <a:pPr eaLnBrk="1" fontAlgn="auto" hangingPunct="1">
              <a:spcAft>
                <a:spcPts val="0"/>
              </a:spcAft>
              <a:buFont typeface="Wingdings 2"/>
              <a:buNone/>
              <a:defRPr/>
            </a:pPr>
            <a:endParaRPr lang="en-US" sz="1800" dirty="0" smtClean="0">
              <a:ea typeface="+mn-ea"/>
              <a:cs typeface="+mn-cs"/>
            </a:endParaRPr>
          </a:p>
          <a:p>
            <a:pPr eaLnBrk="1" fontAlgn="auto" hangingPunct="1">
              <a:spcAft>
                <a:spcPts val="0"/>
              </a:spcAft>
              <a:buFont typeface="Wingdings 2"/>
              <a:buNone/>
              <a:defRPr/>
            </a:pPr>
            <a:r>
              <a:rPr lang="en-US" sz="1800" dirty="0" err="1" smtClean="0"/>
              <a:t>StakeHolder</a:t>
            </a:r>
            <a:r>
              <a:rPr lang="en-US" sz="1800" dirty="0" smtClean="0"/>
              <a:t> Webinar</a:t>
            </a:r>
          </a:p>
          <a:p>
            <a:pPr eaLnBrk="1" fontAlgn="auto" hangingPunct="1">
              <a:spcAft>
                <a:spcPts val="0"/>
              </a:spcAft>
              <a:buFont typeface="Wingdings 2"/>
              <a:buNone/>
              <a:defRPr/>
            </a:pPr>
            <a:r>
              <a:rPr lang="en-US" sz="1800" dirty="0" smtClean="0">
                <a:ea typeface="+mn-ea"/>
                <a:cs typeface="+mn-cs"/>
              </a:rPr>
              <a:t>March 23, 2017</a:t>
            </a:r>
          </a:p>
          <a:p>
            <a:pPr eaLnBrk="1" fontAlgn="auto" hangingPunct="1">
              <a:spcAft>
                <a:spcPts val="0"/>
              </a:spcAft>
              <a:buFont typeface="Wingdings 2"/>
              <a:buNone/>
              <a:defRPr/>
            </a:pPr>
            <a:endParaRPr lang="en-US" sz="1800" dirty="0" smtClean="0">
              <a:ea typeface="+mn-ea"/>
              <a:cs typeface="+mn-cs"/>
            </a:endParaRPr>
          </a:p>
          <a:p>
            <a:pPr eaLnBrk="1" fontAlgn="auto" hangingPunct="1">
              <a:spcAft>
                <a:spcPts val="0"/>
              </a:spcAft>
              <a:buFont typeface="Wingdings 2"/>
              <a:buNone/>
              <a:defRPr/>
            </a:pPr>
            <a:endParaRPr lang="en-US" cap="none" dirty="0" smtClean="0">
              <a:ea typeface="+mn-ea"/>
              <a:cs typeface="+mn-cs"/>
            </a:endParaRPr>
          </a:p>
          <a:p>
            <a:pPr eaLnBrk="1" fontAlgn="auto" hangingPunct="1">
              <a:spcAft>
                <a:spcPts val="0"/>
              </a:spcAft>
              <a:buFont typeface="Wingdings 2"/>
              <a:buNone/>
              <a:defRPr/>
            </a:pPr>
            <a:endParaRPr lang="en-US" sz="1800" dirty="0" smtClean="0">
              <a:ea typeface="+mn-ea"/>
              <a:cs typeface="+mn-cs"/>
            </a:endParaRPr>
          </a:p>
          <a:p>
            <a:pPr eaLnBrk="1" fontAlgn="auto" hangingPunct="1">
              <a:spcAft>
                <a:spcPts val="0"/>
              </a:spcAft>
              <a:buFont typeface="Wingdings 2"/>
              <a:buNone/>
              <a:defRPr/>
            </a:pPr>
            <a:endParaRPr lang="en-US" sz="1800" dirty="0" smtClean="0">
              <a:ea typeface="+mn-ea"/>
              <a:cs typeface="+mn-cs"/>
            </a:endParaRPr>
          </a:p>
        </p:txBody>
      </p:sp>
      <p:sp>
        <p:nvSpPr>
          <p:cNvPr id="2" name="Slide Number Placeholder 1"/>
          <p:cNvSpPr>
            <a:spLocks noGrp="1"/>
          </p:cNvSpPr>
          <p:nvPr>
            <p:ph type="sldNum" sz="quarter" idx="10"/>
          </p:nvPr>
        </p:nvSpPr>
        <p:spPr/>
        <p:txBody>
          <a:bodyPr/>
          <a:lstStyle/>
          <a:p>
            <a:fld id="{200DC459-4F0D-5B4F-8935-8EFCF60B8E6D}" type="slidenum">
              <a:rPr lang="en-US" smtClean="0"/>
              <a:pPr/>
              <a:t>1</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509" y="5191606"/>
            <a:ext cx="4297680" cy="986613"/>
          </a:xfrm>
          <a:prstGeom prst="rect">
            <a:avLst/>
          </a:prstGeom>
        </p:spPr>
      </p:pic>
    </p:spTree>
    <p:extLst>
      <p:ext uri="{BB962C8B-B14F-4D97-AF65-F5344CB8AC3E}">
        <p14:creationId xmlns:p14="http://schemas.microsoft.com/office/powerpoint/2010/main" val="3779561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447800" y="1600200"/>
            <a:ext cx="1371600" cy="4495800"/>
          </a:xfrm>
        </p:spPr>
        <p:txBody>
          <a:bodyPr>
            <a:normAutofit lnSpcReduction="10000"/>
          </a:bodyPr>
          <a:lstStyle/>
          <a:p>
            <a:r>
              <a:rPr lang="en-US" sz="5500" b="1" dirty="0" smtClean="0">
                <a:solidFill>
                  <a:schemeClr val="accent2">
                    <a:lumMod val="50000"/>
                  </a:schemeClr>
                </a:solidFill>
                <a:latin typeface="Algerian" panose="04020705040A02060702" pitchFamily="82" charset="0"/>
              </a:rPr>
              <a:t>M</a:t>
            </a:r>
          </a:p>
          <a:p>
            <a:r>
              <a:rPr lang="en-US" sz="5500" b="1" dirty="0" smtClean="0">
                <a:solidFill>
                  <a:schemeClr val="accent2">
                    <a:lumMod val="50000"/>
                  </a:schemeClr>
                </a:solidFill>
                <a:latin typeface="Algerian" panose="04020705040A02060702" pitchFamily="82" charset="0"/>
              </a:rPr>
              <a:t>Y</a:t>
            </a:r>
          </a:p>
          <a:p>
            <a:r>
              <a:rPr lang="en-US" sz="5500" b="1" dirty="0" smtClean="0">
                <a:solidFill>
                  <a:schemeClr val="accent2">
                    <a:lumMod val="50000"/>
                  </a:schemeClr>
                </a:solidFill>
                <a:latin typeface="Algerian" panose="04020705040A02060702" pitchFamily="82" charset="0"/>
              </a:rPr>
              <a:t>T</a:t>
            </a:r>
          </a:p>
          <a:p>
            <a:r>
              <a:rPr lang="en-US" sz="5500" b="1" dirty="0" smtClean="0">
                <a:solidFill>
                  <a:schemeClr val="accent2">
                    <a:lumMod val="50000"/>
                  </a:schemeClr>
                </a:solidFill>
                <a:latin typeface="Algerian" panose="04020705040A02060702" pitchFamily="82" charset="0"/>
              </a:rPr>
              <a:t>H</a:t>
            </a:r>
          </a:p>
          <a:p>
            <a:r>
              <a:rPr lang="en-US" sz="5500" b="1" dirty="0" smtClean="0">
                <a:solidFill>
                  <a:schemeClr val="accent2">
                    <a:lumMod val="50000"/>
                  </a:schemeClr>
                </a:solidFill>
                <a:latin typeface="Algerian" panose="04020705040A02060702" pitchFamily="82" charset="0"/>
              </a:rPr>
              <a:t>S</a:t>
            </a:r>
            <a:endParaRPr lang="en-US" sz="5500" b="1" dirty="0">
              <a:solidFill>
                <a:schemeClr val="accent2">
                  <a:lumMod val="50000"/>
                </a:schemeClr>
              </a:solidFill>
              <a:latin typeface="Algerian" panose="04020705040A02060702" pitchFamily="82" charset="0"/>
            </a:endParaRPr>
          </a:p>
        </p:txBody>
      </p:sp>
      <p:sp>
        <p:nvSpPr>
          <p:cNvPr id="4" name="Content Placeholder 3"/>
          <p:cNvSpPr>
            <a:spLocks noGrp="1"/>
          </p:cNvSpPr>
          <p:nvPr>
            <p:ph sz="quarter" idx="1"/>
          </p:nvPr>
        </p:nvSpPr>
        <p:spPr>
          <a:xfrm>
            <a:off x="2971800" y="636693"/>
            <a:ext cx="5715000" cy="5459307"/>
          </a:xfrm>
        </p:spPr>
        <p:txBody>
          <a:bodyPr>
            <a:normAutofit/>
          </a:bodyPr>
          <a:lstStyle/>
          <a:p>
            <a:r>
              <a:rPr lang="en-US" sz="2700" dirty="0" smtClean="0"/>
              <a:t>New program</a:t>
            </a:r>
          </a:p>
          <a:p>
            <a:r>
              <a:rPr lang="en-US" sz="2700" dirty="0" smtClean="0"/>
              <a:t>CPS  “Lite”</a:t>
            </a:r>
          </a:p>
          <a:p>
            <a:r>
              <a:rPr lang="en-US" sz="2700" dirty="0" smtClean="0"/>
              <a:t>Children are unsafe</a:t>
            </a:r>
          </a:p>
          <a:p>
            <a:r>
              <a:rPr lang="en-US" sz="2700" dirty="0" smtClean="0"/>
              <a:t>Lower caseloads</a:t>
            </a:r>
          </a:p>
          <a:p>
            <a:r>
              <a:rPr lang="en-US" sz="2700" dirty="0" smtClean="0"/>
              <a:t>Easier cases</a:t>
            </a:r>
          </a:p>
          <a:p>
            <a:r>
              <a:rPr lang="en-US" sz="2700" dirty="0" smtClean="0"/>
              <a:t>Access to more resources </a:t>
            </a:r>
          </a:p>
          <a:p>
            <a:r>
              <a:rPr lang="en-US" sz="2700" dirty="0" smtClean="0"/>
              <a:t>Hard issues aren’t addressed with families </a:t>
            </a:r>
          </a:p>
          <a:p>
            <a:r>
              <a:rPr lang="en-US" sz="2700" dirty="0" smtClean="0"/>
              <a:t>Completely family driven </a:t>
            </a:r>
          </a:p>
          <a:p>
            <a:r>
              <a:rPr lang="en-US" sz="2700" dirty="0" smtClean="0"/>
              <a:t>All work is done after 5:00 pm</a:t>
            </a:r>
            <a:endParaRPr lang="en-US" sz="2700" dirty="0"/>
          </a:p>
        </p:txBody>
      </p:sp>
      <p:sp>
        <p:nvSpPr>
          <p:cNvPr id="5" name="Slide Number Placeholder 4"/>
          <p:cNvSpPr>
            <a:spLocks noGrp="1"/>
          </p:cNvSpPr>
          <p:nvPr>
            <p:ph type="sldNum" sz="quarter" idx="4"/>
          </p:nvPr>
        </p:nvSpPr>
        <p:spPr/>
        <p:txBody>
          <a:bodyPr/>
          <a:lstStyle/>
          <a:p>
            <a:fld id="{200DC459-4F0D-5B4F-8935-8EFCF60B8E6D}" type="slidenum">
              <a:rPr lang="en-US" smtClean="0"/>
              <a:pPr/>
              <a:t>10</a:t>
            </a:fld>
            <a:endParaRPr lang="en-US" dirty="0"/>
          </a:p>
        </p:txBody>
      </p:sp>
    </p:spTree>
    <p:extLst>
      <p:ext uri="{BB962C8B-B14F-4D97-AF65-F5344CB8AC3E}">
        <p14:creationId xmlns:p14="http://schemas.microsoft.com/office/powerpoint/2010/main" val="2218424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does this work help families?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It creates a renewed perspective on respect for families</a:t>
            </a:r>
          </a:p>
          <a:p>
            <a:r>
              <a:rPr lang="en-US" dirty="0" smtClean="0"/>
              <a:t>AR supports caseworkers in slowing down and learning to  be more patient when working with families</a:t>
            </a:r>
          </a:p>
          <a:p>
            <a:r>
              <a:rPr lang="en-US" dirty="0" smtClean="0"/>
              <a:t>AR helps us, as those working with families, to recognize families are more than the presenting problem/concern</a:t>
            </a:r>
          </a:p>
          <a:p>
            <a:r>
              <a:rPr lang="en-US" dirty="0" smtClean="0"/>
              <a:t>The assessment process gives us a much richer understanding of the dynamics of the family.</a:t>
            </a:r>
            <a:endParaRPr lang="en-US" dirty="0"/>
          </a:p>
        </p:txBody>
      </p:sp>
      <p:sp>
        <p:nvSpPr>
          <p:cNvPr id="4" name="Slide Number Placeholder 3"/>
          <p:cNvSpPr>
            <a:spLocks noGrp="1"/>
          </p:cNvSpPr>
          <p:nvPr>
            <p:ph type="sldNum" sz="quarter" idx="4"/>
          </p:nvPr>
        </p:nvSpPr>
        <p:spPr/>
        <p:txBody>
          <a:bodyPr/>
          <a:lstStyle/>
          <a:p>
            <a:fld id="{200DC459-4F0D-5B4F-8935-8EFCF60B8E6D}" type="slidenum">
              <a:rPr lang="en-US" smtClean="0"/>
              <a:pPr/>
              <a:t>11</a:t>
            </a:fld>
            <a:endParaRPr lang="en-US" dirty="0"/>
          </a:p>
        </p:txBody>
      </p:sp>
    </p:spTree>
    <p:extLst>
      <p:ext uri="{BB962C8B-B14F-4D97-AF65-F5344CB8AC3E}">
        <p14:creationId xmlns:p14="http://schemas.microsoft.com/office/powerpoint/2010/main" val="2695596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357351" y="5659820"/>
            <a:ext cx="7772400" cy="533400"/>
          </a:xfrm>
        </p:spPr>
        <p:txBody>
          <a:bodyPr>
            <a:normAutofit/>
          </a:bodyPr>
          <a:lstStyle/>
          <a:p>
            <a:r>
              <a:rPr lang="en-US" sz="1800" b="1" dirty="0" smtClean="0"/>
              <a:t>As of February 2016</a:t>
            </a:r>
            <a:endParaRPr lang="en-US" sz="1800" b="1" dirty="0"/>
          </a:p>
        </p:txBody>
      </p:sp>
      <p:sp>
        <p:nvSpPr>
          <p:cNvPr id="3" name="Slide Number Placeholder 2"/>
          <p:cNvSpPr>
            <a:spLocks noGrp="1"/>
          </p:cNvSpPr>
          <p:nvPr>
            <p:ph type="sldNum" sz="quarter" idx="4"/>
          </p:nvPr>
        </p:nvSpPr>
        <p:spPr/>
        <p:txBody>
          <a:bodyPr/>
          <a:lstStyle/>
          <a:p>
            <a:fld id="{200DC459-4F0D-5B4F-8935-8EFCF60B8E6D}" type="slidenum">
              <a:rPr lang="en-US" smtClean="0"/>
              <a:pPr/>
              <a:t>12</a:t>
            </a:fld>
            <a:endParaRPr lang="en-US" dirty="0"/>
          </a:p>
        </p:txBody>
      </p:sp>
      <p:pic>
        <p:nvPicPr>
          <p:cNvPr id="11" name="Picture 10"/>
          <p:cNvPicPr/>
          <p:nvPr/>
        </p:nvPicPr>
        <p:blipFill rotWithShape="1">
          <a:blip r:embed="rId3"/>
          <a:srcRect l="13165" t="7661" r="13274" b="13885"/>
          <a:stretch/>
        </p:blipFill>
        <p:spPr bwMode="auto">
          <a:xfrm>
            <a:off x="483475" y="835572"/>
            <a:ext cx="8351131" cy="48242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7649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4"/>
          <p:cNvSpPr>
            <a:spLocks noGrp="1"/>
          </p:cNvSpPr>
          <p:nvPr>
            <p:ph type="title"/>
          </p:nvPr>
        </p:nvSpPr>
        <p:spPr>
          <a:xfrm>
            <a:off x="838200" y="5334000"/>
            <a:ext cx="7315200" cy="1042988"/>
          </a:xfrm>
        </p:spPr>
        <p:txBody>
          <a:bodyPr/>
          <a:lstStyle/>
          <a:p>
            <a:pPr algn="ctr" eaLnBrk="1" hangingPunct="1"/>
            <a:r>
              <a:rPr lang="en-US" sz="3600" b="1" dirty="0" smtClean="0"/>
              <a:t>THE TEXAS ALTERNATIVE RESPONSE MODEL</a:t>
            </a:r>
          </a:p>
        </p:txBody>
      </p:sp>
      <p:pic>
        <p:nvPicPr>
          <p:cNvPr id="13316" name="Content Placeholder 13" descr="C:\Users\laurenm\AppData\Local\Microsoft\Windows\Temporary Internet Files\Content.IE5\5XRD4I8U\MPj04392970000[1].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31027" b="31027"/>
          <a:stretch>
            <a:fillRect/>
          </a:stretch>
        </p:blipFill>
        <p:spPr>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146304" y="6208776"/>
            <a:ext cx="457200" cy="457200"/>
          </a:xfrm>
          <a:prstGeom prst="ellipse">
            <a:avLst/>
          </a:prstGeom>
        </p:spPr>
        <p:txBody>
          <a:bodyPr/>
          <a:lstStyle/>
          <a:p>
            <a:pPr>
              <a:defRPr/>
            </a:pPr>
            <a:fld id="{67189AA5-E24F-4B92-92AD-C836E1DEB1E1}" type="slidenum">
              <a:rPr lang="en-US" smtClean="0"/>
              <a:pPr>
                <a:defRPr/>
              </a:pPr>
              <a:t>13</a:t>
            </a:fld>
            <a:endParaRPr lang="en-US"/>
          </a:p>
        </p:txBody>
      </p:sp>
    </p:spTree>
    <p:extLst>
      <p:ext uri="{BB962C8B-B14F-4D97-AF65-F5344CB8AC3E}">
        <p14:creationId xmlns:p14="http://schemas.microsoft.com/office/powerpoint/2010/main" val="1961526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normAutofit/>
          </a:bodyPr>
          <a:lstStyle/>
          <a:p>
            <a:pPr eaLnBrk="1" hangingPunct="1"/>
            <a:r>
              <a:rPr lang="en-US" b="1" dirty="0" smtClean="0"/>
              <a:t>Why Implement Alternative Response in Texas?</a:t>
            </a:r>
            <a:endParaRPr lang="en-US" dirty="0" smtClean="0"/>
          </a:p>
        </p:txBody>
      </p:sp>
      <p:sp>
        <p:nvSpPr>
          <p:cNvPr id="7171" name="Rectangle 3"/>
          <p:cNvSpPr>
            <a:spLocks noGrp="1" noChangeArrowheads="1"/>
          </p:cNvSpPr>
          <p:nvPr>
            <p:ph sz="quarter" idx="1"/>
          </p:nvPr>
        </p:nvSpPr>
        <p:spPr>
          <a:xfrm>
            <a:off x="914400" y="1447800"/>
            <a:ext cx="6172200" cy="4876800"/>
          </a:xfrm>
        </p:spPr>
        <p:txBody>
          <a:bodyPr>
            <a:normAutofit lnSpcReduction="10000"/>
          </a:bodyPr>
          <a:lstStyle/>
          <a:p>
            <a:pPr eaLnBrk="1" fontAlgn="auto" hangingPunct="1">
              <a:spcBef>
                <a:spcPts val="580"/>
              </a:spcBef>
              <a:spcAft>
                <a:spcPts val="0"/>
              </a:spcAft>
              <a:buFont typeface="Wingdings" pitchFamily="2" charset="2"/>
              <a:buNone/>
              <a:defRPr/>
            </a:pPr>
            <a:endParaRPr lang="en-US" b="1" u="sng" dirty="0" smtClean="0">
              <a:solidFill>
                <a:schemeClr val="tx2"/>
              </a:solidFill>
              <a:latin typeface="+mj-lt"/>
            </a:endParaRPr>
          </a:p>
          <a:p>
            <a:pPr marL="342900" indent="-342900" eaLnBrk="1" fontAlgn="auto" hangingPunct="1">
              <a:spcBef>
                <a:spcPts val="580"/>
              </a:spcBef>
              <a:spcAft>
                <a:spcPts val="0"/>
              </a:spcAft>
              <a:buFont typeface="Arial" pitchFamily="34" charset="0"/>
              <a:buChar char="•"/>
              <a:defRPr/>
            </a:pPr>
            <a:r>
              <a:rPr lang="en-US" dirty="0" smtClean="0">
                <a:solidFill>
                  <a:schemeClr val="tx2"/>
                </a:solidFill>
                <a:latin typeface="+mj-lt"/>
              </a:rPr>
              <a:t>Majority </a:t>
            </a:r>
            <a:r>
              <a:rPr lang="en-US" dirty="0">
                <a:solidFill>
                  <a:schemeClr val="tx2"/>
                </a:solidFill>
                <a:latin typeface="+mj-lt"/>
              </a:rPr>
              <a:t>of reports </a:t>
            </a:r>
            <a:r>
              <a:rPr lang="en-US" dirty="0" smtClean="0">
                <a:solidFill>
                  <a:schemeClr val="tx2"/>
                </a:solidFill>
                <a:latin typeface="+mj-lt"/>
              </a:rPr>
              <a:t>Texas receives do </a:t>
            </a:r>
            <a:r>
              <a:rPr lang="en-US" dirty="0">
                <a:solidFill>
                  <a:schemeClr val="tx2"/>
                </a:solidFill>
                <a:latin typeface="+mj-lt"/>
              </a:rPr>
              <a:t>not need </a:t>
            </a:r>
            <a:r>
              <a:rPr lang="en-US" dirty="0" smtClean="0">
                <a:solidFill>
                  <a:schemeClr val="tx2"/>
                </a:solidFill>
                <a:latin typeface="+mj-lt"/>
              </a:rPr>
              <a:t>a forensic </a:t>
            </a:r>
            <a:r>
              <a:rPr lang="en-US" dirty="0">
                <a:solidFill>
                  <a:schemeClr val="tx2"/>
                </a:solidFill>
                <a:latin typeface="+mj-lt"/>
              </a:rPr>
              <a:t>approach or court-ordered interventions</a:t>
            </a:r>
          </a:p>
          <a:p>
            <a:pPr marL="342900" indent="-342900" eaLnBrk="1" fontAlgn="auto" hangingPunct="1">
              <a:spcBef>
                <a:spcPts val="580"/>
              </a:spcBef>
              <a:spcAft>
                <a:spcPts val="0"/>
              </a:spcAft>
              <a:buFont typeface="Arial" pitchFamily="34" charset="0"/>
              <a:buChar char="•"/>
              <a:defRPr/>
            </a:pPr>
            <a:r>
              <a:rPr lang="en-US" dirty="0" smtClean="0">
                <a:solidFill>
                  <a:schemeClr val="tx2"/>
                </a:solidFill>
                <a:latin typeface="+mj-lt"/>
              </a:rPr>
              <a:t>Labeling a person as a </a:t>
            </a:r>
            <a:r>
              <a:rPr lang="en-US" dirty="0">
                <a:solidFill>
                  <a:schemeClr val="tx2"/>
                </a:solidFill>
                <a:latin typeface="+mj-lt"/>
              </a:rPr>
              <a:t>perpetrator does little to increase child </a:t>
            </a:r>
            <a:r>
              <a:rPr lang="en-US" dirty="0" smtClean="0">
                <a:solidFill>
                  <a:schemeClr val="tx2"/>
                </a:solidFill>
                <a:latin typeface="+mj-lt"/>
              </a:rPr>
              <a:t>safety</a:t>
            </a:r>
            <a:endParaRPr lang="en-US" dirty="0">
              <a:solidFill>
                <a:schemeClr val="tx2"/>
              </a:solidFill>
              <a:latin typeface="+mj-lt"/>
            </a:endParaRPr>
          </a:p>
          <a:p>
            <a:pPr marL="342900" indent="-342900" eaLnBrk="1" fontAlgn="auto" hangingPunct="1">
              <a:spcBef>
                <a:spcPts val="580"/>
              </a:spcBef>
              <a:spcAft>
                <a:spcPts val="0"/>
              </a:spcAft>
              <a:buFont typeface="Arial" pitchFamily="34" charset="0"/>
              <a:buChar char="•"/>
              <a:defRPr/>
            </a:pPr>
            <a:r>
              <a:rPr lang="en-US" dirty="0">
                <a:solidFill>
                  <a:schemeClr val="tx2"/>
                </a:solidFill>
                <a:latin typeface="+mj-lt"/>
              </a:rPr>
              <a:t>Entry into the central registry has significant </a:t>
            </a:r>
            <a:r>
              <a:rPr lang="en-US" dirty="0" smtClean="0">
                <a:solidFill>
                  <a:schemeClr val="tx2"/>
                </a:solidFill>
                <a:latin typeface="+mj-lt"/>
              </a:rPr>
              <a:t>negative impacts </a:t>
            </a:r>
            <a:r>
              <a:rPr lang="en-US" dirty="0">
                <a:solidFill>
                  <a:schemeClr val="tx2"/>
                </a:solidFill>
                <a:latin typeface="+mj-lt"/>
              </a:rPr>
              <a:t>on </a:t>
            </a:r>
            <a:r>
              <a:rPr lang="en-US" dirty="0" smtClean="0">
                <a:solidFill>
                  <a:schemeClr val="tx2"/>
                </a:solidFill>
                <a:latin typeface="+mj-lt"/>
              </a:rPr>
              <a:t>individuals</a:t>
            </a:r>
          </a:p>
          <a:p>
            <a:pPr marL="342900" indent="-342900" eaLnBrk="1" fontAlgn="auto" hangingPunct="1">
              <a:spcBef>
                <a:spcPts val="580"/>
              </a:spcBef>
              <a:spcAft>
                <a:spcPts val="0"/>
              </a:spcAft>
              <a:buFont typeface="Arial" pitchFamily="34" charset="0"/>
              <a:buChar char="•"/>
              <a:defRPr/>
            </a:pPr>
            <a:r>
              <a:rPr lang="en-US" dirty="0" smtClean="0">
                <a:solidFill>
                  <a:schemeClr val="tx2"/>
                </a:solidFill>
                <a:latin typeface="+mj-lt"/>
              </a:rPr>
              <a:t>Improved family/caseworker satisfaction</a:t>
            </a:r>
          </a:p>
        </p:txBody>
      </p:sp>
      <p:pic>
        <p:nvPicPr>
          <p:cNvPr id="15364" name="Picture 2"/>
          <p:cNvPicPr>
            <a:picLocks noChangeAspect="1" noChangeArrowheads="1"/>
          </p:cNvPicPr>
          <p:nvPr/>
        </p:nvPicPr>
        <p:blipFill>
          <a:blip r:embed="rId3">
            <a:lum bright="4000" contrast="-2000"/>
            <a:extLst>
              <a:ext uri="{28A0092B-C50C-407E-A947-70E740481C1C}">
                <a14:useLocalDpi xmlns:a14="http://schemas.microsoft.com/office/drawing/2010/main" val="0"/>
              </a:ext>
            </a:extLst>
          </a:blip>
          <a:srcRect/>
          <a:stretch>
            <a:fillRect/>
          </a:stretch>
        </p:blipFill>
        <p:spPr bwMode="auto">
          <a:xfrm>
            <a:off x="7072313" y="1347788"/>
            <a:ext cx="1676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200DC459-4F0D-5B4F-8935-8EFCF60B8E6D}" type="slidenum">
              <a:rPr lang="en-US" smtClean="0"/>
              <a:pPr/>
              <a:t>14</a:t>
            </a:fld>
            <a:endParaRPr lang="en-US" dirty="0"/>
          </a:p>
        </p:txBody>
      </p:sp>
    </p:spTree>
    <p:extLst>
      <p:ext uri="{BB962C8B-B14F-4D97-AF65-F5344CB8AC3E}">
        <p14:creationId xmlns:p14="http://schemas.microsoft.com/office/powerpoint/2010/main" val="2436230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838200" y="304800"/>
            <a:ext cx="7772400" cy="1143000"/>
          </a:xfrm>
        </p:spPr>
        <p:txBody>
          <a:bodyPr>
            <a:normAutofit/>
          </a:bodyPr>
          <a:lstStyle/>
          <a:p>
            <a:pPr eaLnBrk="1" hangingPunct="1"/>
            <a:r>
              <a:rPr lang="en-US" b="1" dirty="0" smtClean="0"/>
              <a:t>And Most Importantly </a:t>
            </a:r>
            <a:r>
              <a:rPr lang="en-US" dirty="0" smtClean="0"/>
              <a:t>. . .</a:t>
            </a:r>
          </a:p>
        </p:txBody>
      </p:sp>
      <p:sp>
        <p:nvSpPr>
          <p:cNvPr id="16387" name="Rectangle 3"/>
          <p:cNvSpPr>
            <a:spLocks noGrp="1" noChangeArrowheads="1"/>
          </p:cNvSpPr>
          <p:nvPr>
            <p:ph sz="quarter" idx="1"/>
          </p:nvPr>
        </p:nvSpPr>
        <p:spPr>
          <a:xfrm>
            <a:off x="381000" y="1447800"/>
            <a:ext cx="5334000" cy="4572000"/>
          </a:xfrm>
        </p:spPr>
        <p:txBody>
          <a:bodyPr>
            <a:normAutofit fontScale="92500"/>
          </a:bodyPr>
          <a:lstStyle/>
          <a:p>
            <a:pPr eaLnBrk="1" hangingPunct="1">
              <a:buFont typeface="Wingdings" pitchFamily="2" charset="2"/>
              <a:buNone/>
            </a:pPr>
            <a:endParaRPr lang="en-US" b="1" u="sng" dirty="0" smtClean="0">
              <a:solidFill>
                <a:schemeClr val="accent2"/>
              </a:solidFill>
            </a:endParaRPr>
          </a:p>
          <a:p>
            <a:pPr eaLnBrk="1" hangingPunct="1">
              <a:buFont typeface="Wingdings" pitchFamily="2" charset="2"/>
              <a:buNone/>
            </a:pPr>
            <a:r>
              <a:rPr lang="en-US" dirty="0" smtClean="0"/>
              <a:t>    We realize that the best way to prevent child abuse is to </a:t>
            </a:r>
            <a:r>
              <a:rPr lang="en-US" u="sng" dirty="0" smtClean="0"/>
              <a:t>help parents develop the skills and identify the resources they need </a:t>
            </a:r>
            <a:r>
              <a:rPr lang="en-US" dirty="0" smtClean="0"/>
              <a:t>to understand and meet their children's needs and protect them from harm (</a:t>
            </a:r>
            <a:r>
              <a:rPr lang="en-US" dirty="0" smtClean="0">
                <a:hlinkClick r:id="rId3"/>
              </a:rPr>
              <a:t>Child Welfare Information Gateway, </a:t>
            </a:r>
            <a:r>
              <a:rPr lang="en-US" dirty="0">
                <a:hlinkClick r:id="rId3"/>
              </a:rPr>
              <a:t>2013</a:t>
            </a:r>
            <a:r>
              <a:rPr lang="en-US" dirty="0"/>
              <a:t>)</a:t>
            </a:r>
          </a:p>
          <a:p>
            <a:pPr eaLnBrk="1" hangingPunct="1">
              <a:buFont typeface="Wingdings 2" pitchFamily="18" charset="2"/>
              <a:buNone/>
            </a:pPr>
            <a:endParaRPr lang="en-US" dirty="0" smtClean="0"/>
          </a:p>
        </p:txBody>
      </p:sp>
      <p:pic>
        <p:nvPicPr>
          <p:cNvPr id="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981200"/>
            <a:ext cx="2641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200DC459-4F0D-5B4F-8935-8EFCF60B8E6D}" type="slidenum">
              <a:rPr lang="en-US" smtClean="0"/>
              <a:pPr/>
              <a:t>15</a:t>
            </a:fld>
            <a:endParaRPr lang="en-US" dirty="0"/>
          </a:p>
        </p:txBody>
      </p:sp>
    </p:spTree>
    <p:extLst>
      <p:ext uri="{BB962C8B-B14F-4D97-AF65-F5344CB8AC3E}">
        <p14:creationId xmlns:p14="http://schemas.microsoft.com/office/powerpoint/2010/main" val="3975598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Legal Background</a:t>
            </a:r>
            <a:endParaRPr lang="en-US" sz="3600" b="1" dirty="0"/>
          </a:p>
        </p:txBody>
      </p:sp>
      <p:sp>
        <p:nvSpPr>
          <p:cNvPr id="3" name="Text Placeholder 2"/>
          <p:cNvSpPr>
            <a:spLocks noGrp="1"/>
          </p:cNvSpPr>
          <p:nvPr>
            <p:ph type="body" idx="1"/>
          </p:nvPr>
        </p:nvSpPr>
        <p:spPr>
          <a:xfrm>
            <a:off x="685800" y="3084944"/>
            <a:ext cx="7772400" cy="2743200"/>
          </a:xfrm>
        </p:spPr>
        <p:txBody>
          <a:bodyPr/>
          <a:lstStyle/>
          <a:p>
            <a:r>
              <a:rPr lang="en-US" dirty="0" smtClean="0">
                <a:solidFill>
                  <a:schemeClr val="tx2"/>
                </a:solidFill>
                <a:latin typeface="+mj-lt"/>
              </a:rPr>
              <a:t>SB 423 (83</a:t>
            </a:r>
            <a:r>
              <a:rPr lang="en-US" baseline="30000" dirty="0" smtClean="0">
                <a:solidFill>
                  <a:schemeClr val="tx2"/>
                </a:solidFill>
                <a:latin typeface="+mj-lt"/>
              </a:rPr>
              <a:t>rd</a:t>
            </a:r>
            <a:r>
              <a:rPr lang="en-US" dirty="0" smtClean="0">
                <a:solidFill>
                  <a:schemeClr val="tx2"/>
                </a:solidFill>
                <a:latin typeface="+mj-lt"/>
              </a:rPr>
              <a:t> </a:t>
            </a:r>
            <a:r>
              <a:rPr lang="en-US" dirty="0">
                <a:solidFill>
                  <a:schemeClr val="tx2"/>
                </a:solidFill>
                <a:latin typeface="+mj-lt"/>
              </a:rPr>
              <a:t> </a:t>
            </a:r>
            <a:r>
              <a:rPr lang="en-US" dirty="0" smtClean="0">
                <a:solidFill>
                  <a:schemeClr val="tx2"/>
                </a:solidFill>
                <a:latin typeface="+mj-lt"/>
              </a:rPr>
              <a:t>Regular Session)</a:t>
            </a:r>
          </a:p>
          <a:p>
            <a:r>
              <a:rPr lang="en-US" dirty="0" smtClean="0">
                <a:solidFill>
                  <a:schemeClr val="tx2"/>
                </a:solidFill>
                <a:latin typeface="+mj-lt"/>
              </a:rPr>
              <a:t>Amended TFC 261.3015 to authorize DFPS to conduct an Alternative Response to an investigation that otherwise meets the criteria for a  CPS investigation.</a:t>
            </a:r>
            <a:endParaRPr lang="en-US" dirty="0">
              <a:solidFill>
                <a:schemeClr val="tx2"/>
              </a:solidFill>
              <a:latin typeface="+mj-lt"/>
            </a:endParaRPr>
          </a:p>
        </p:txBody>
      </p:sp>
      <p:sp>
        <p:nvSpPr>
          <p:cNvPr id="4" name="Slide Number Placeholder 3"/>
          <p:cNvSpPr>
            <a:spLocks noGrp="1"/>
          </p:cNvSpPr>
          <p:nvPr>
            <p:ph type="sldNum" sz="quarter" idx="12"/>
          </p:nvPr>
        </p:nvSpPr>
        <p:spPr/>
        <p:txBody>
          <a:bodyPr/>
          <a:lstStyle/>
          <a:p>
            <a:pPr>
              <a:defRPr/>
            </a:pPr>
            <a:fld id="{BF39B195-297B-4DA4-8715-2C8145437E6A}" type="slidenum">
              <a:rPr lang="en-US" smtClean="0"/>
              <a:pPr>
                <a:defRPr/>
              </a:pPr>
              <a:t>16</a:t>
            </a:fld>
            <a:endParaRPr lang="en-US" dirty="0"/>
          </a:p>
        </p:txBody>
      </p:sp>
    </p:spTree>
    <p:extLst>
      <p:ext uri="{BB962C8B-B14F-4D97-AF65-F5344CB8AC3E}">
        <p14:creationId xmlns:p14="http://schemas.microsoft.com/office/powerpoint/2010/main" val="769638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642012" y="594439"/>
            <a:ext cx="1715977" cy="1202387"/>
          </a:xfrm>
          <a:prstGeom prst="roundRect">
            <a:avLst/>
          </a:prstGeom>
          <a:ln/>
        </p:spPr>
        <p:style>
          <a:lnRef idx="0">
            <a:schemeClr val="accent1"/>
          </a:lnRef>
          <a:fillRef idx="3">
            <a:schemeClr val="accent1"/>
          </a:fillRef>
          <a:effectRef idx="3">
            <a:schemeClr val="accent1"/>
          </a:effectRef>
          <a:fontRef idx="minor">
            <a:schemeClr val="lt1"/>
          </a:fontRef>
        </p:style>
        <p:txBody>
          <a:bodyPr/>
          <a:lstStyle/>
          <a:p>
            <a:pPr algn="ctr"/>
            <a:r>
              <a:rPr lang="en-US" sz="2800" dirty="0" smtClean="0"/>
              <a:t>State</a:t>
            </a:r>
          </a:p>
          <a:p>
            <a:pPr algn="ctr"/>
            <a:r>
              <a:rPr lang="en-US" sz="2800" dirty="0" smtClean="0"/>
              <a:t>Screeners</a:t>
            </a:r>
          </a:p>
          <a:p>
            <a:pPr algn="ctr"/>
            <a:endParaRPr lang="en-US" sz="2800" dirty="0"/>
          </a:p>
        </p:txBody>
      </p:sp>
      <p:sp>
        <p:nvSpPr>
          <p:cNvPr id="6" name="Rounded Rectangle 5"/>
          <p:cNvSpPr/>
          <p:nvPr/>
        </p:nvSpPr>
        <p:spPr>
          <a:xfrm>
            <a:off x="1364675" y="2229144"/>
            <a:ext cx="2553699" cy="17157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Traditional Response (Investigation)</a:t>
            </a:r>
            <a:endParaRPr lang="en-US" sz="2800" dirty="0"/>
          </a:p>
        </p:txBody>
      </p:sp>
      <p:sp>
        <p:nvSpPr>
          <p:cNvPr id="7" name="Rounded Rectangle 6"/>
          <p:cNvSpPr/>
          <p:nvPr/>
        </p:nvSpPr>
        <p:spPr>
          <a:xfrm>
            <a:off x="5147933" y="2229142"/>
            <a:ext cx="2405072" cy="1715768"/>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2800" dirty="0" smtClean="0"/>
              <a:t>Alternative Response (15%)</a:t>
            </a:r>
            <a:endParaRPr lang="en-US" sz="2800" dirty="0"/>
          </a:p>
        </p:txBody>
      </p:sp>
      <p:sp>
        <p:nvSpPr>
          <p:cNvPr id="8" name="Rounded Rectangle 7"/>
          <p:cNvSpPr/>
          <p:nvPr/>
        </p:nvSpPr>
        <p:spPr>
          <a:xfrm>
            <a:off x="3395110" y="4583321"/>
            <a:ext cx="965457" cy="681679"/>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2800" dirty="0" smtClean="0"/>
              <a:t>FBSS</a:t>
            </a:r>
            <a:endParaRPr lang="en-US" sz="2800" dirty="0"/>
          </a:p>
        </p:txBody>
      </p:sp>
      <p:sp>
        <p:nvSpPr>
          <p:cNvPr id="9" name="Rounded Rectangle 8"/>
          <p:cNvSpPr/>
          <p:nvPr/>
        </p:nvSpPr>
        <p:spPr>
          <a:xfrm>
            <a:off x="834656" y="4583321"/>
            <a:ext cx="1060038" cy="681679"/>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2800" dirty="0" smtClean="0"/>
              <a:t>CVS</a:t>
            </a:r>
            <a:endParaRPr lang="en-US" sz="2800" dirty="0"/>
          </a:p>
        </p:txBody>
      </p:sp>
      <p:sp>
        <p:nvSpPr>
          <p:cNvPr id="10" name="Rounded Rectangle 9"/>
          <p:cNvSpPr/>
          <p:nvPr/>
        </p:nvSpPr>
        <p:spPr>
          <a:xfrm>
            <a:off x="5629473" y="4479130"/>
            <a:ext cx="1441991" cy="1032939"/>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pPr algn="ctr"/>
            <a:r>
              <a:rPr lang="en-US" sz="2800" dirty="0" smtClean="0"/>
              <a:t>Case Closure</a:t>
            </a:r>
            <a:endParaRPr lang="en-US" sz="2800" dirty="0"/>
          </a:p>
        </p:txBody>
      </p:sp>
      <p:cxnSp>
        <p:nvCxnSpPr>
          <p:cNvPr id="12" name="Straight Connector 11"/>
          <p:cNvCxnSpPr/>
          <p:nvPr/>
        </p:nvCxnSpPr>
        <p:spPr>
          <a:xfrm flipH="1">
            <a:off x="2405070" y="1796826"/>
            <a:ext cx="2040258" cy="432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7" idx="0"/>
          </p:cNvCxnSpPr>
          <p:nvPr/>
        </p:nvCxnSpPr>
        <p:spPr>
          <a:xfrm>
            <a:off x="4445328" y="1796826"/>
            <a:ext cx="1905141" cy="4323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10" idx="0"/>
          </p:cNvCxnSpPr>
          <p:nvPr/>
        </p:nvCxnSpPr>
        <p:spPr>
          <a:xfrm>
            <a:off x="6350469" y="3944910"/>
            <a:ext cx="0" cy="5342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endCxn id="9" idx="0"/>
          </p:cNvCxnSpPr>
          <p:nvPr/>
        </p:nvCxnSpPr>
        <p:spPr>
          <a:xfrm flipH="1">
            <a:off x="1364675" y="3944910"/>
            <a:ext cx="1276851" cy="638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6" idx="2"/>
            <a:endCxn id="6" idx="2"/>
          </p:cNvCxnSpPr>
          <p:nvPr/>
        </p:nvCxnSpPr>
        <p:spPr>
          <a:xfrm>
            <a:off x="2641525" y="3944912"/>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1556903" y="5647169"/>
            <a:ext cx="2169244" cy="5809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Case Closure</a:t>
            </a:r>
            <a:endParaRPr lang="en-US" sz="2800" dirty="0"/>
          </a:p>
        </p:txBody>
      </p:sp>
      <p:cxnSp>
        <p:nvCxnSpPr>
          <p:cNvPr id="35" name="Straight Connector 34"/>
          <p:cNvCxnSpPr>
            <a:stCxn id="6" idx="2"/>
            <a:endCxn id="31" idx="0"/>
          </p:cNvCxnSpPr>
          <p:nvPr/>
        </p:nvCxnSpPr>
        <p:spPr>
          <a:xfrm>
            <a:off x="2641525" y="3944912"/>
            <a:ext cx="0" cy="1702257"/>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8" idx="2"/>
            <a:endCxn id="31" idx="0"/>
          </p:cNvCxnSpPr>
          <p:nvPr/>
        </p:nvCxnSpPr>
        <p:spPr>
          <a:xfrm flipH="1">
            <a:off x="2641525" y="5265000"/>
            <a:ext cx="1236314" cy="382169"/>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9" idx="2"/>
            <a:endCxn id="31" idx="0"/>
          </p:cNvCxnSpPr>
          <p:nvPr/>
        </p:nvCxnSpPr>
        <p:spPr>
          <a:xfrm>
            <a:off x="1364675" y="5265000"/>
            <a:ext cx="1276850" cy="382169"/>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6" idx="2"/>
            <a:endCxn id="8" idx="0"/>
          </p:cNvCxnSpPr>
          <p:nvPr/>
        </p:nvCxnSpPr>
        <p:spPr>
          <a:xfrm>
            <a:off x="2641525" y="3944912"/>
            <a:ext cx="1236314" cy="638409"/>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3939266" y="3087026"/>
            <a:ext cx="1229559" cy="2"/>
          </a:xfrm>
          <a:prstGeom prst="line">
            <a:avLst/>
          </a:prstGeom>
          <a:ln w="38100" cmpd="sng">
            <a:solidFill>
              <a:schemeClr val="accent5"/>
            </a:solidFill>
            <a:prstDash val="dash"/>
            <a:headEnd type="none"/>
            <a:tailEnd type="arrow"/>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7" idx="1"/>
            <a:endCxn id="8" idx="0"/>
          </p:cNvCxnSpPr>
          <p:nvPr/>
        </p:nvCxnSpPr>
        <p:spPr>
          <a:xfrm flipH="1">
            <a:off x="3877839" y="3087026"/>
            <a:ext cx="1270094" cy="1496295"/>
          </a:xfrm>
          <a:prstGeom prst="line">
            <a:avLst/>
          </a:prstGeom>
          <a:ln w="38100" cmpd="sng">
            <a:solidFill>
              <a:srgbClr val="3E8853"/>
            </a:solidFill>
            <a:prstDash val="dash"/>
            <a:headEnd type="none"/>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4"/>
          </p:nvPr>
        </p:nvSpPr>
        <p:spPr/>
        <p:txBody>
          <a:bodyPr/>
          <a:lstStyle/>
          <a:p>
            <a:fld id="{200DC459-4F0D-5B4F-8935-8EFCF60B8E6D}" type="slidenum">
              <a:rPr lang="en-US" smtClean="0"/>
              <a:pPr/>
              <a:t>17</a:t>
            </a:fld>
            <a:endParaRPr lang="en-US" dirty="0"/>
          </a:p>
        </p:txBody>
      </p:sp>
    </p:spTree>
    <p:extLst>
      <p:ext uri="{BB962C8B-B14F-4D97-AF65-F5344CB8AC3E}">
        <p14:creationId xmlns:p14="http://schemas.microsoft.com/office/powerpoint/2010/main" val="588592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pPr eaLnBrk="1" hangingPunct="1"/>
            <a:r>
              <a:rPr lang="en-US" sz="4400" dirty="0" smtClean="0"/>
              <a:t>Texas’ Core </a:t>
            </a:r>
            <a:r>
              <a:rPr lang="en-US" sz="4400" dirty="0"/>
              <a:t>Elements</a:t>
            </a:r>
          </a:p>
        </p:txBody>
      </p:sp>
      <p:pic>
        <p:nvPicPr>
          <p:cNvPr id="23554" name="Content Placeholder 1" descr="shutterstock_20348008 (2).jpg"/>
          <p:cNvPicPr>
            <a:picLocks noGrp="1" noChangeAspect="1"/>
          </p:cNvPicPr>
          <p:nvPr>
            <p:ph sz="half" idx="1"/>
          </p:nvPr>
        </p:nvPicPr>
        <p:blipFill>
          <a:blip r:embed="rId3">
            <a:extLst>
              <a:ext uri="{28A0092B-C50C-407E-A947-70E740481C1C}">
                <a14:useLocalDpi xmlns:a14="http://schemas.microsoft.com/office/drawing/2010/main" val="0"/>
              </a:ext>
            </a:extLst>
          </a:blip>
          <a:srcRect t="9229" b="9229"/>
          <a:stretch>
            <a:fillRect/>
          </a:stretch>
        </p:blipFill>
        <p:spPr/>
      </p:pic>
      <p:sp>
        <p:nvSpPr>
          <p:cNvPr id="23555" name="Content Placeholder 1"/>
          <p:cNvSpPr>
            <a:spLocks noGrp="1"/>
          </p:cNvSpPr>
          <p:nvPr>
            <p:ph sz="half" idx="2"/>
          </p:nvPr>
        </p:nvSpPr>
        <p:spPr>
          <a:xfrm>
            <a:off x="4343401" y="1845734"/>
            <a:ext cx="4649954" cy="4207403"/>
          </a:xfrm>
        </p:spPr>
        <p:txBody>
          <a:bodyPr>
            <a:noAutofit/>
          </a:bodyPr>
          <a:lstStyle/>
          <a:p>
            <a:pPr lvl="1"/>
            <a:r>
              <a:rPr lang="en-US" sz="2000" dirty="0" smtClean="0">
                <a:latin typeface="Georgia" charset="0"/>
              </a:rPr>
              <a:t>AR is a new Stage of Service</a:t>
            </a:r>
          </a:p>
          <a:p>
            <a:pPr lvl="1"/>
            <a:r>
              <a:rPr lang="en-US" sz="2000" dirty="0" smtClean="0">
                <a:latin typeface="Georgia" charset="0"/>
              </a:rPr>
              <a:t>Target: screened in cases</a:t>
            </a:r>
            <a:endParaRPr lang="en-US" sz="2000" dirty="0">
              <a:latin typeface="Georgia" charset="0"/>
            </a:endParaRPr>
          </a:p>
          <a:p>
            <a:pPr lvl="1"/>
            <a:r>
              <a:rPr lang="en-US" sz="2000" dirty="0" smtClean="0">
                <a:latin typeface="Georgia" charset="0"/>
              </a:rPr>
              <a:t>Clear criteria for assigning to AR/TR</a:t>
            </a:r>
            <a:endParaRPr lang="en-US" sz="2000" dirty="0">
              <a:latin typeface="Georgia" charset="0"/>
            </a:endParaRPr>
          </a:p>
          <a:p>
            <a:pPr lvl="1"/>
            <a:r>
              <a:rPr lang="en-US" sz="2000" dirty="0" smtClean="0">
                <a:latin typeface="Georgia" charset="0"/>
              </a:rPr>
              <a:t>Pathway </a:t>
            </a:r>
            <a:r>
              <a:rPr lang="en-US" sz="2000" dirty="0">
                <a:latin typeface="Georgia" charset="0"/>
              </a:rPr>
              <a:t>a</a:t>
            </a:r>
            <a:r>
              <a:rPr lang="en-US" sz="2000" dirty="0" smtClean="0">
                <a:latin typeface="Georgia" charset="0"/>
              </a:rPr>
              <a:t>ssignment </a:t>
            </a:r>
            <a:r>
              <a:rPr lang="en-US" sz="2000" dirty="0">
                <a:latin typeface="Georgia" charset="0"/>
              </a:rPr>
              <a:t>can be </a:t>
            </a:r>
            <a:r>
              <a:rPr lang="en-US" sz="2000" dirty="0" smtClean="0">
                <a:latin typeface="Georgia" charset="0"/>
              </a:rPr>
              <a:t>changed</a:t>
            </a:r>
          </a:p>
          <a:p>
            <a:pPr lvl="1"/>
            <a:r>
              <a:rPr lang="en-US" sz="2000" dirty="0" smtClean="0">
                <a:latin typeface="Georgia" charset="0"/>
              </a:rPr>
              <a:t>If assigned to AR, family can choose TR </a:t>
            </a:r>
          </a:p>
          <a:p>
            <a:pPr lvl="1"/>
            <a:r>
              <a:rPr lang="en-US" sz="2000" dirty="0" smtClean="0">
                <a:latin typeface="Georgia" charset="0"/>
              </a:rPr>
              <a:t>Safety is primary concern</a:t>
            </a:r>
          </a:p>
          <a:p>
            <a:pPr lvl="1"/>
            <a:r>
              <a:rPr lang="en-US" sz="2000" dirty="0" smtClean="0">
                <a:latin typeface="Georgia" charset="0"/>
              </a:rPr>
              <a:t>There is no entry </a:t>
            </a:r>
            <a:r>
              <a:rPr lang="en-US" sz="2000" dirty="0">
                <a:latin typeface="Georgia" charset="0"/>
              </a:rPr>
              <a:t>o</a:t>
            </a:r>
            <a:r>
              <a:rPr lang="en-US" sz="2000" dirty="0" smtClean="0">
                <a:latin typeface="Georgia" charset="0"/>
              </a:rPr>
              <a:t>nto the  </a:t>
            </a:r>
            <a:r>
              <a:rPr lang="en-US" sz="2000" dirty="0">
                <a:latin typeface="Georgia" charset="0"/>
              </a:rPr>
              <a:t>central registry </a:t>
            </a:r>
          </a:p>
          <a:p>
            <a:pPr lvl="1"/>
            <a:r>
              <a:rPr lang="en-US" sz="2000" dirty="0">
                <a:latin typeface="Georgia" charset="0"/>
              </a:rPr>
              <a:t>No </a:t>
            </a:r>
            <a:r>
              <a:rPr lang="en-US" sz="2000" dirty="0" smtClean="0">
                <a:latin typeface="Georgia" charset="0"/>
              </a:rPr>
              <a:t>findings/validation decision for AR </a:t>
            </a:r>
            <a:r>
              <a:rPr lang="en-US" sz="2000" dirty="0">
                <a:latin typeface="Georgia" charset="0"/>
              </a:rPr>
              <a:t>cases </a:t>
            </a:r>
          </a:p>
        </p:txBody>
      </p:sp>
      <p:sp>
        <p:nvSpPr>
          <p:cNvPr id="2" name="Slide Number Placeholder 1"/>
          <p:cNvSpPr>
            <a:spLocks noGrp="1"/>
          </p:cNvSpPr>
          <p:nvPr>
            <p:ph type="sldNum" sz="quarter" idx="4"/>
          </p:nvPr>
        </p:nvSpPr>
        <p:spPr/>
        <p:txBody>
          <a:bodyPr/>
          <a:lstStyle/>
          <a:p>
            <a:fld id="{200DC459-4F0D-5B4F-8935-8EFCF60B8E6D}" type="slidenum">
              <a:rPr lang="en-US" smtClean="0"/>
              <a:pPr/>
              <a:t>18</a:t>
            </a:fld>
            <a:endParaRPr lang="en-US" dirty="0"/>
          </a:p>
        </p:txBody>
      </p:sp>
    </p:spTree>
    <p:extLst>
      <p:ext uri="{BB962C8B-B14F-4D97-AF65-F5344CB8AC3E}">
        <p14:creationId xmlns:p14="http://schemas.microsoft.com/office/powerpoint/2010/main" val="1553232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22960" y="5570746"/>
            <a:ext cx="7585234" cy="822960"/>
          </a:xfrm>
        </p:spPr>
        <p:txBody>
          <a:bodyPr/>
          <a:lstStyle/>
          <a:p>
            <a:r>
              <a:rPr lang="en-US" sz="4000" b="1" dirty="0" smtClean="0"/>
              <a:t>What kinds of reports will be in AR in Texas?</a:t>
            </a:r>
            <a:endParaRPr lang="en-US" sz="4000" b="1" dirty="0"/>
          </a:p>
        </p:txBody>
      </p:sp>
      <p:pic>
        <p:nvPicPr>
          <p:cNvPr id="2" name="Picture Placeholder 1"/>
          <p:cNvPicPr>
            <a:picLocks noGrp="1" noChangeAspect="1"/>
          </p:cNvPicPr>
          <p:nvPr>
            <p:ph type="pic" idx="1"/>
          </p:nvPr>
        </p:nvPicPr>
        <p:blipFill>
          <a:blip r:embed="rId3"/>
          <a:srcRect t="23177" b="23177"/>
          <a:stretch>
            <a:fillRect/>
          </a:stretch>
        </p:blipFill>
        <p:spPr/>
      </p:pic>
      <p:sp>
        <p:nvSpPr>
          <p:cNvPr id="3" name="Slide Number Placeholder 2"/>
          <p:cNvSpPr>
            <a:spLocks noGrp="1"/>
          </p:cNvSpPr>
          <p:nvPr>
            <p:ph type="sldNum" sz="quarter" idx="4"/>
          </p:nvPr>
        </p:nvSpPr>
        <p:spPr/>
        <p:txBody>
          <a:bodyPr/>
          <a:lstStyle/>
          <a:p>
            <a:fld id="{200DC459-4F0D-5B4F-8935-8EFCF60B8E6D}" type="slidenum">
              <a:rPr lang="en-US" smtClean="0"/>
              <a:pPr/>
              <a:t>19</a:t>
            </a:fld>
            <a:endParaRPr lang="en-US" dirty="0"/>
          </a:p>
        </p:txBody>
      </p:sp>
    </p:spTree>
    <p:extLst>
      <p:ext uri="{BB962C8B-B14F-4D97-AF65-F5344CB8AC3E}">
        <p14:creationId xmlns:p14="http://schemas.microsoft.com/office/powerpoint/2010/main" val="1607373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r>
              <a:rPr lang="en-US" dirty="0"/>
              <a:t>Provide an overview of </a:t>
            </a:r>
            <a:r>
              <a:rPr lang="en-US" dirty="0" smtClean="0"/>
              <a:t>Texas’ Alternative Response model </a:t>
            </a:r>
          </a:p>
          <a:p>
            <a:r>
              <a:rPr lang="en-US" dirty="0" smtClean="0"/>
              <a:t>Explore history</a:t>
            </a:r>
            <a:r>
              <a:rPr lang="en-US" dirty="0"/>
              <a:t>, values and </a:t>
            </a:r>
            <a:r>
              <a:rPr lang="en-US" dirty="0" smtClean="0"/>
              <a:t>assumptions</a:t>
            </a:r>
          </a:p>
          <a:p>
            <a:r>
              <a:rPr lang="en-US" dirty="0" smtClean="0"/>
              <a:t>Review screening and eligibility criteria</a:t>
            </a:r>
          </a:p>
          <a:p>
            <a:r>
              <a:rPr lang="en-US" dirty="0" smtClean="0"/>
              <a:t>Discuss implementation plan</a:t>
            </a:r>
            <a:endParaRPr lang="en-US" dirty="0"/>
          </a:p>
          <a:p>
            <a:r>
              <a:rPr lang="en-US" dirty="0"/>
              <a:t>Answer your questions and provide you with resources</a:t>
            </a:r>
          </a:p>
          <a:p>
            <a:endParaRPr lang="en-US" dirty="0"/>
          </a:p>
        </p:txBody>
      </p:sp>
      <p:sp>
        <p:nvSpPr>
          <p:cNvPr id="4" name="Slide Number Placeholder 3"/>
          <p:cNvSpPr>
            <a:spLocks noGrp="1"/>
          </p:cNvSpPr>
          <p:nvPr>
            <p:ph type="sldNum" sz="quarter" idx="4"/>
          </p:nvPr>
        </p:nvSpPr>
        <p:spPr/>
        <p:txBody>
          <a:bodyPr/>
          <a:lstStyle/>
          <a:p>
            <a:fld id="{200DC459-4F0D-5B4F-8935-8EFCF60B8E6D}" type="slidenum">
              <a:rPr lang="en-US" smtClean="0"/>
              <a:pPr/>
              <a:t>2</a:t>
            </a:fld>
            <a:endParaRPr lang="en-US" dirty="0"/>
          </a:p>
        </p:txBody>
      </p:sp>
    </p:spTree>
    <p:extLst>
      <p:ext uri="{BB962C8B-B14F-4D97-AF65-F5344CB8AC3E}">
        <p14:creationId xmlns:p14="http://schemas.microsoft.com/office/powerpoint/2010/main" val="1582098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eligible?</a:t>
            </a:r>
            <a:endParaRPr lang="en-US" dirty="0"/>
          </a:p>
        </p:txBody>
      </p:sp>
      <p:sp>
        <p:nvSpPr>
          <p:cNvPr id="3" name="Content Placeholder 2"/>
          <p:cNvSpPr>
            <a:spLocks noGrp="1"/>
          </p:cNvSpPr>
          <p:nvPr>
            <p:ph idx="1"/>
          </p:nvPr>
        </p:nvSpPr>
        <p:spPr>
          <a:xfrm>
            <a:off x="342900" y="1993900"/>
            <a:ext cx="8023860" cy="2324100"/>
          </a:xfrm>
        </p:spPr>
        <p:txBody>
          <a:bodyPr>
            <a:normAutofit lnSpcReduction="10000"/>
          </a:bodyPr>
          <a:lstStyle/>
          <a:p>
            <a:r>
              <a:rPr lang="en-US" sz="2800" dirty="0"/>
              <a:t>Cases eligible for formal screening by the screeners.</a:t>
            </a:r>
          </a:p>
          <a:p>
            <a:r>
              <a:rPr lang="en-US" sz="2800" dirty="0"/>
              <a:t>I</a:t>
            </a:r>
            <a:r>
              <a:rPr lang="en-US" sz="2800" dirty="0" smtClean="0"/>
              <a:t>ntakes </a:t>
            </a:r>
            <a:r>
              <a:rPr lang="en-US" sz="2800" dirty="0"/>
              <a:t>with children younger than age 6 when those children are not designated as victim children.</a:t>
            </a:r>
          </a:p>
          <a:p>
            <a:r>
              <a:rPr lang="en-US" sz="2800" dirty="0"/>
              <a:t>Intakes involving PHAB when all children in the home </a:t>
            </a:r>
            <a:r>
              <a:rPr lang="en-US" sz="2800" dirty="0" smtClean="0"/>
              <a:t>are age </a:t>
            </a:r>
            <a:r>
              <a:rPr lang="en-US" sz="2800" dirty="0"/>
              <a:t>6 or older.</a:t>
            </a:r>
          </a:p>
          <a:p>
            <a:endParaRPr lang="en-US" dirty="0"/>
          </a:p>
        </p:txBody>
      </p:sp>
      <p:sp>
        <p:nvSpPr>
          <p:cNvPr id="4" name="Slide Number Placeholder 3"/>
          <p:cNvSpPr>
            <a:spLocks noGrp="1"/>
          </p:cNvSpPr>
          <p:nvPr>
            <p:ph type="sldNum" sz="quarter" idx="4"/>
          </p:nvPr>
        </p:nvSpPr>
        <p:spPr/>
        <p:txBody>
          <a:bodyPr/>
          <a:lstStyle/>
          <a:p>
            <a:fld id="{200DC459-4F0D-5B4F-8935-8EFCF60B8E6D}" type="slidenum">
              <a:rPr lang="en-US" smtClean="0"/>
              <a:pPr/>
              <a:t>20</a:t>
            </a:fld>
            <a:endParaRPr lang="en-US" dirty="0"/>
          </a:p>
        </p:txBody>
      </p:sp>
      <p:pic>
        <p:nvPicPr>
          <p:cNvPr id="1026" name="Picture 2" descr="http://tse1.mm.bing.net/th?id=OIP.Mdca1781732e50e8471f5b7f3495fbeccH0&amp;w=138&amp;h=100&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388" y="-457200"/>
            <a:ext cx="13144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888" y="4114800"/>
            <a:ext cx="2741612" cy="215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103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not eligible?</a:t>
            </a:r>
            <a:endParaRPr lang="en-US" dirty="0"/>
          </a:p>
        </p:txBody>
      </p:sp>
      <p:sp>
        <p:nvSpPr>
          <p:cNvPr id="3" name="Content Placeholder 2"/>
          <p:cNvSpPr>
            <a:spLocks noGrp="1"/>
          </p:cNvSpPr>
          <p:nvPr>
            <p:ph idx="1"/>
          </p:nvPr>
        </p:nvSpPr>
        <p:spPr>
          <a:xfrm>
            <a:off x="342900" y="1993900"/>
            <a:ext cx="8023860" cy="2324100"/>
          </a:xfrm>
        </p:spPr>
        <p:txBody>
          <a:bodyPr>
            <a:normAutofit lnSpcReduction="10000"/>
          </a:bodyPr>
          <a:lstStyle/>
          <a:p>
            <a:r>
              <a:rPr lang="en-US" sz="2800" dirty="0" smtClean="0"/>
              <a:t>Priority 1 Cases</a:t>
            </a:r>
            <a:endParaRPr lang="en-US" sz="2800" dirty="0"/>
          </a:p>
          <a:p>
            <a:r>
              <a:rPr lang="en-US" sz="2800" dirty="0" smtClean="0"/>
              <a:t>High risk Priority 2 cases</a:t>
            </a:r>
            <a:endParaRPr lang="en-US" sz="2800" dirty="0"/>
          </a:p>
          <a:p>
            <a:r>
              <a:rPr lang="en-US" sz="2800" dirty="0" smtClean="0"/>
              <a:t>Fatality cases, sexual abuse cases, school investigations, manufacturing drugs and other high risk cases.</a:t>
            </a:r>
            <a:endParaRPr lang="en-US" sz="2800" dirty="0"/>
          </a:p>
          <a:p>
            <a:endParaRPr lang="en-US" dirty="0"/>
          </a:p>
        </p:txBody>
      </p:sp>
      <p:sp>
        <p:nvSpPr>
          <p:cNvPr id="4" name="Slide Number Placeholder 3"/>
          <p:cNvSpPr>
            <a:spLocks noGrp="1"/>
          </p:cNvSpPr>
          <p:nvPr>
            <p:ph type="sldNum" sz="quarter" idx="4"/>
          </p:nvPr>
        </p:nvSpPr>
        <p:spPr/>
        <p:txBody>
          <a:bodyPr/>
          <a:lstStyle/>
          <a:p>
            <a:fld id="{200DC459-4F0D-5B4F-8935-8EFCF60B8E6D}" type="slidenum">
              <a:rPr lang="en-US" smtClean="0"/>
              <a:pPr/>
              <a:t>21</a:t>
            </a:fld>
            <a:endParaRPr lang="en-US" dirty="0"/>
          </a:p>
        </p:txBody>
      </p:sp>
      <p:pic>
        <p:nvPicPr>
          <p:cNvPr id="1026" name="Picture 2" descr="http://tse1.mm.bing.net/th?id=OIP.Mdca1781732e50e8471f5b7f3495fbeccH0&amp;w=138&amp;h=100&amp;c=7&amp;rs=1&amp;qlt=90&amp;pid=3.1&amp;rm=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388" y="-457200"/>
            <a:ext cx="13144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888" y="4114800"/>
            <a:ext cx="2741612" cy="215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160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the Case</a:t>
            </a:r>
            <a:endParaRPr lang="en-US" dirty="0"/>
          </a:p>
        </p:txBody>
      </p:sp>
      <p:sp>
        <p:nvSpPr>
          <p:cNvPr id="3" name="Content Placeholder 2"/>
          <p:cNvSpPr>
            <a:spLocks noGrp="1"/>
          </p:cNvSpPr>
          <p:nvPr>
            <p:ph idx="1"/>
          </p:nvPr>
        </p:nvSpPr>
        <p:spPr>
          <a:xfrm>
            <a:off x="822960" y="1845733"/>
            <a:ext cx="7543800" cy="4456641"/>
          </a:xfrm>
        </p:spPr>
        <p:txBody>
          <a:bodyPr>
            <a:normAutofit/>
          </a:bodyPr>
          <a:lstStyle/>
          <a:p>
            <a:r>
              <a:rPr lang="en-US" dirty="0" smtClean="0"/>
              <a:t>24 hours to attempt scheduling contact</a:t>
            </a:r>
          </a:p>
          <a:p>
            <a:r>
              <a:rPr lang="en-US" dirty="0" smtClean="0"/>
              <a:t>5 days for first face to face contact</a:t>
            </a:r>
          </a:p>
          <a:p>
            <a:r>
              <a:rPr lang="en-US" dirty="0" smtClean="0"/>
              <a:t>24 hours to complete </a:t>
            </a:r>
            <a:r>
              <a:rPr lang="en-US" dirty="0"/>
              <a:t>S</a:t>
            </a:r>
            <a:r>
              <a:rPr lang="en-US" dirty="0" smtClean="0"/>
              <a:t>afety and Family Needs Assessment (from first face-to-face with family)</a:t>
            </a:r>
          </a:p>
          <a:p>
            <a:r>
              <a:rPr lang="en-US" dirty="0" smtClean="0"/>
              <a:t>Face to face contact every 30 days (required), contact every 7 days </a:t>
            </a:r>
          </a:p>
          <a:p>
            <a:r>
              <a:rPr lang="en-US" dirty="0" smtClean="0"/>
              <a:t>Case submitted within 60 days</a:t>
            </a:r>
          </a:p>
          <a:p>
            <a:endParaRPr lang="en-US" dirty="0"/>
          </a:p>
        </p:txBody>
      </p:sp>
      <p:sp>
        <p:nvSpPr>
          <p:cNvPr id="4" name="Slide Number Placeholder 3"/>
          <p:cNvSpPr>
            <a:spLocks noGrp="1"/>
          </p:cNvSpPr>
          <p:nvPr>
            <p:ph type="sldNum" sz="quarter" idx="4"/>
          </p:nvPr>
        </p:nvSpPr>
        <p:spPr/>
        <p:txBody>
          <a:bodyPr/>
          <a:lstStyle/>
          <a:p>
            <a:fld id="{200DC459-4F0D-5B4F-8935-8EFCF60B8E6D}" type="slidenum">
              <a:rPr lang="en-US" smtClean="0"/>
              <a:pPr/>
              <a:t>22</a:t>
            </a:fld>
            <a:endParaRPr lang="en-US" dirty="0"/>
          </a:p>
        </p:txBody>
      </p:sp>
    </p:spTree>
    <p:extLst>
      <p:ext uri="{BB962C8B-B14F-4D97-AF65-F5344CB8AC3E}">
        <p14:creationId xmlns:p14="http://schemas.microsoft.com/office/powerpoint/2010/main" val="3433260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00DC459-4F0D-5B4F-8935-8EFCF60B8E6D}" type="slidenum">
              <a:rPr lang="en-US" smtClean="0"/>
              <a:pPr/>
              <a:t>23</a:t>
            </a:fld>
            <a:endParaRPr lang="en-US" dirty="0"/>
          </a:p>
        </p:txBody>
      </p:sp>
      <p:sp>
        <p:nvSpPr>
          <p:cNvPr id="2" name="Title 1"/>
          <p:cNvSpPr>
            <a:spLocks noGrp="1"/>
          </p:cNvSpPr>
          <p:nvPr>
            <p:ph type="title" idx="4294967295"/>
          </p:nvPr>
        </p:nvSpPr>
        <p:spPr>
          <a:xfrm>
            <a:off x="0" y="-4761"/>
            <a:ext cx="9144000" cy="703262"/>
          </a:xfrm>
        </p:spPr>
        <p:txBody>
          <a:bodyPr>
            <a:normAutofit fontScale="90000"/>
          </a:bodyPr>
          <a:lstStyle/>
          <a:p>
            <a:pPr algn="ctr"/>
            <a:r>
              <a:rPr lang="en-US" dirty="0" smtClean="0"/>
              <a:t>CPS Responses</a:t>
            </a:r>
            <a:endParaRPr lang="en-US" dirty="0"/>
          </a:p>
        </p:txBody>
      </p:sp>
      <p:sp>
        <p:nvSpPr>
          <p:cNvPr id="5" name="Oval 4"/>
          <p:cNvSpPr/>
          <p:nvPr/>
        </p:nvSpPr>
        <p:spPr>
          <a:xfrm>
            <a:off x="2873351" y="698500"/>
            <a:ext cx="3406920" cy="5224909"/>
          </a:xfrm>
          <a:prstGeom prst="ellipse">
            <a:avLst/>
          </a:prstGeom>
          <a:solidFill>
            <a:srgbClr val="CCFFCC">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205952" y="1791068"/>
            <a:ext cx="2787260" cy="3954929"/>
          </a:xfrm>
          <a:prstGeom prst="rect">
            <a:avLst/>
          </a:prstGeom>
          <a:noFill/>
        </p:spPr>
        <p:txBody>
          <a:bodyPr wrap="square" rtlCol="0">
            <a:spAutoFit/>
          </a:bodyPr>
          <a:lstStyle/>
          <a:p>
            <a:pPr algn="ctr"/>
            <a:r>
              <a:rPr lang="en-US" sz="2000" b="1" dirty="0" smtClean="0"/>
              <a:t>Alternative Response</a:t>
            </a:r>
          </a:p>
          <a:p>
            <a:pPr algn="ctr"/>
            <a:r>
              <a:rPr lang="en-US" sz="1700" dirty="0" smtClean="0"/>
              <a:t>*Screened in </a:t>
            </a:r>
            <a:r>
              <a:rPr lang="en-US" sz="1700" i="1" dirty="0" smtClean="0"/>
              <a:t>Low – Moderate Abuse/Neglect cases (at intake)</a:t>
            </a:r>
          </a:p>
          <a:p>
            <a:pPr marL="285750" indent="-285750">
              <a:buFont typeface="Arial" panose="020B0604020202020204" pitchFamily="34" charset="0"/>
              <a:buChar char="•"/>
            </a:pPr>
            <a:r>
              <a:rPr lang="en-US" sz="1700" dirty="0" smtClean="0"/>
              <a:t> </a:t>
            </a:r>
            <a:r>
              <a:rPr lang="en-US" dirty="0" smtClean="0"/>
              <a:t>5 days to complete a FTF family assessment</a:t>
            </a:r>
          </a:p>
          <a:p>
            <a:pPr marL="285750" indent="-285750">
              <a:buFont typeface="Arial" panose="020B0604020202020204" pitchFamily="34" charset="0"/>
              <a:buChar char="•"/>
            </a:pPr>
            <a:r>
              <a:rPr lang="en-US" dirty="0" smtClean="0"/>
              <a:t>Parents are contacted before interviewing children</a:t>
            </a:r>
          </a:p>
          <a:p>
            <a:pPr marL="285750" indent="-285750">
              <a:buFont typeface="Arial" panose="020B0604020202020204" pitchFamily="34" charset="0"/>
              <a:buChar char="•"/>
            </a:pPr>
            <a:r>
              <a:rPr lang="en-US" dirty="0" smtClean="0"/>
              <a:t>Families can choose AR or INV</a:t>
            </a:r>
          </a:p>
          <a:p>
            <a:pPr marL="285750" indent="-285750">
              <a:buFont typeface="Arial" panose="020B0604020202020204" pitchFamily="34" charset="0"/>
              <a:buChar char="•"/>
            </a:pPr>
            <a:r>
              <a:rPr lang="en-US" dirty="0" smtClean="0"/>
              <a:t>No disposition is made</a:t>
            </a:r>
          </a:p>
          <a:p>
            <a:pPr marL="285750" indent="-285750">
              <a:buFont typeface="Arial" panose="020B0604020202020204" pitchFamily="34" charset="0"/>
              <a:buChar char="•"/>
            </a:pPr>
            <a:r>
              <a:rPr lang="en-US" dirty="0" smtClean="0"/>
              <a:t>No AP is identified</a:t>
            </a:r>
          </a:p>
          <a:p>
            <a:pPr marL="285750" indent="-285750">
              <a:buFont typeface="Arial" panose="020B0604020202020204" pitchFamily="34" charset="0"/>
              <a:buChar char="•"/>
            </a:pPr>
            <a:endParaRPr lang="en-US" dirty="0"/>
          </a:p>
        </p:txBody>
      </p:sp>
      <p:sp>
        <p:nvSpPr>
          <p:cNvPr id="9" name="TextBox 8"/>
          <p:cNvSpPr txBox="1"/>
          <p:nvPr/>
        </p:nvSpPr>
        <p:spPr>
          <a:xfrm>
            <a:off x="3145031" y="964531"/>
            <a:ext cx="2938390" cy="4524315"/>
          </a:xfrm>
          <a:prstGeom prst="rect">
            <a:avLst/>
          </a:prstGeom>
          <a:noFill/>
        </p:spPr>
        <p:txBody>
          <a:bodyPr wrap="square" rtlCol="0">
            <a:spAutoFit/>
          </a:bodyPr>
          <a:lstStyle/>
          <a:p>
            <a:pPr algn="ctr"/>
            <a:r>
              <a:rPr lang="en-US" sz="2000" b="1" dirty="0" smtClean="0"/>
              <a:t>ALL CPS Cases</a:t>
            </a:r>
          </a:p>
          <a:p>
            <a:pPr algn="ctr"/>
            <a:endParaRPr lang="en-US" sz="1600" b="1" dirty="0"/>
          </a:p>
          <a:p>
            <a:pPr marL="285750" indent="-285750">
              <a:buFont typeface="Arial" panose="020B0604020202020204" pitchFamily="34" charset="0"/>
              <a:buChar char="•"/>
            </a:pPr>
            <a:r>
              <a:rPr lang="en-US" dirty="0" smtClean="0"/>
              <a:t>Child Safety is Paramount</a:t>
            </a:r>
          </a:p>
          <a:p>
            <a:pPr marL="285750" indent="-285750">
              <a:buFont typeface="Arial" panose="020B0604020202020204" pitchFamily="34" charset="0"/>
              <a:buChar char="•"/>
            </a:pPr>
            <a:r>
              <a:rPr lang="en-US" dirty="0" smtClean="0"/>
              <a:t>Assess for safety and Risk</a:t>
            </a:r>
          </a:p>
          <a:p>
            <a:pPr marL="285750" indent="-285750">
              <a:buFont typeface="Arial" panose="020B0604020202020204" pitchFamily="34" charset="0"/>
              <a:buChar char="•"/>
            </a:pPr>
            <a:r>
              <a:rPr lang="en-US" dirty="0" smtClean="0"/>
              <a:t>Assess the family’s strengths and needs</a:t>
            </a:r>
          </a:p>
          <a:p>
            <a:pPr marL="285750" indent="-285750">
              <a:buFont typeface="Arial" panose="020B0604020202020204" pitchFamily="34" charset="0"/>
              <a:buChar char="•"/>
            </a:pPr>
            <a:r>
              <a:rPr lang="en-US" dirty="0" smtClean="0"/>
              <a:t>Offer services as needed</a:t>
            </a:r>
          </a:p>
          <a:p>
            <a:pPr marL="285750" indent="-285750">
              <a:buFont typeface="Arial" panose="020B0604020202020204" pitchFamily="34" charset="0"/>
              <a:buChar char="•"/>
            </a:pPr>
            <a:r>
              <a:rPr lang="en-US" dirty="0" smtClean="0"/>
              <a:t>Complete a Safety Assessment and interview all children in the home</a:t>
            </a:r>
          </a:p>
          <a:p>
            <a:pPr marL="285750" indent="-285750">
              <a:buFont typeface="Arial" panose="020B0604020202020204" pitchFamily="34" charset="0"/>
              <a:buChar char="•"/>
            </a:pPr>
            <a:r>
              <a:rPr lang="en-US" dirty="0" smtClean="0"/>
              <a:t>Gather additional information about the safety of the children</a:t>
            </a:r>
          </a:p>
          <a:p>
            <a:pPr marL="285750" indent="-285750">
              <a:buFont typeface="Arial" panose="020B0604020202020204" pitchFamily="34" charset="0"/>
              <a:buChar char="•"/>
            </a:pPr>
            <a:r>
              <a:rPr lang="en-US" dirty="0" smtClean="0"/>
              <a:t>May include notifying and partnering with Law Enforcement</a:t>
            </a:r>
            <a:endParaRPr lang="en-US" dirty="0"/>
          </a:p>
        </p:txBody>
      </p:sp>
      <p:sp>
        <p:nvSpPr>
          <p:cNvPr id="11" name="TextBox 10"/>
          <p:cNvSpPr txBox="1"/>
          <p:nvPr/>
        </p:nvSpPr>
        <p:spPr>
          <a:xfrm>
            <a:off x="160410" y="1791068"/>
            <a:ext cx="2787260" cy="3724096"/>
          </a:xfrm>
          <a:prstGeom prst="rect">
            <a:avLst/>
          </a:prstGeom>
          <a:noFill/>
        </p:spPr>
        <p:txBody>
          <a:bodyPr wrap="square" rtlCol="0">
            <a:spAutoFit/>
          </a:bodyPr>
          <a:lstStyle/>
          <a:p>
            <a:pPr algn="ctr"/>
            <a:r>
              <a:rPr lang="en-US" sz="2000" b="1" dirty="0" smtClean="0"/>
              <a:t>Investigations</a:t>
            </a:r>
          </a:p>
          <a:p>
            <a:pPr algn="ctr"/>
            <a:r>
              <a:rPr lang="en-US" i="1" dirty="0" smtClean="0"/>
              <a:t> *Serious Abuse/Neglect, P1s and a subset of P2s</a:t>
            </a:r>
          </a:p>
          <a:p>
            <a:pPr algn="ctr"/>
            <a:endParaRPr lang="en-US" i="1" dirty="0" smtClean="0"/>
          </a:p>
          <a:p>
            <a:pPr marL="285750" indent="-285750">
              <a:buFont typeface="Arial" panose="020B0604020202020204" pitchFamily="34" charset="0"/>
              <a:buChar char="•"/>
            </a:pPr>
            <a:r>
              <a:rPr lang="en-US" dirty="0" smtClean="0"/>
              <a:t>24 or 72 hours to complete FTF contact with alleged victims</a:t>
            </a:r>
          </a:p>
          <a:p>
            <a:pPr marL="285750" indent="-285750">
              <a:buFont typeface="Arial" panose="020B0604020202020204" pitchFamily="34" charset="0"/>
              <a:buChar char="•"/>
            </a:pPr>
            <a:r>
              <a:rPr lang="en-US" dirty="0" smtClean="0"/>
              <a:t>Parents are typically notified after interviewing children</a:t>
            </a:r>
          </a:p>
          <a:p>
            <a:pPr marL="285750" indent="-285750">
              <a:buFont typeface="Arial" panose="020B0604020202020204" pitchFamily="34" charset="0"/>
              <a:buChar char="•"/>
            </a:pPr>
            <a:r>
              <a:rPr lang="en-US" dirty="0" smtClean="0"/>
              <a:t>A disposition is assigned</a:t>
            </a:r>
          </a:p>
          <a:p>
            <a:pPr marL="285750" indent="-285750">
              <a:buFont typeface="Arial" panose="020B0604020202020204" pitchFamily="34" charset="0"/>
              <a:buChar char="•"/>
            </a:pPr>
            <a:r>
              <a:rPr lang="en-US" dirty="0" smtClean="0"/>
              <a:t>An AP is identified</a:t>
            </a:r>
          </a:p>
          <a:p>
            <a:pPr marL="285750" indent="-285750">
              <a:buFont typeface="Arial" panose="020B0604020202020204" pitchFamily="34" charset="0"/>
              <a:buChar char="•"/>
            </a:pPr>
            <a:endParaRPr lang="en-US" dirty="0"/>
          </a:p>
        </p:txBody>
      </p:sp>
      <p:sp>
        <p:nvSpPr>
          <p:cNvPr id="14" name="Oval 13"/>
          <p:cNvSpPr/>
          <p:nvPr/>
        </p:nvSpPr>
        <p:spPr>
          <a:xfrm>
            <a:off x="6022951" y="1168797"/>
            <a:ext cx="3104857" cy="5224909"/>
          </a:xfrm>
          <a:prstGeom prst="ellipse">
            <a:avLst/>
          </a:prstGeom>
          <a:solidFill>
            <a:schemeClr val="accent3">
              <a:lumMod val="60000"/>
              <a:lumOff val="40000"/>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4365" y="1168796"/>
            <a:ext cx="3104857" cy="5224909"/>
          </a:xfrm>
          <a:prstGeom prst="ellipse">
            <a:avLst/>
          </a:prstGeom>
          <a:solidFill>
            <a:schemeClr val="tx2">
              <a:lumMod val="40000"/>
              <a:lumOff val="60000"/>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8547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9"/>
          <p:cNvSpPr>
            <a:spLocks noGrp="1"/>
          </p:cNvSpPr>
          <p:nvPr>
            <p:ph type="title"/>
          </p:nvPr>
        </p:nvSpPr>
        <p:spPr/>
        <p:txBody>
          <a:bodyPr>
            <a:normAutofit/>
          </a:bodyPr>
          <a:lstStyle/>
          <a:p>
            <a:pPr eaLnBrk="1" hangingPunct="1"/>
            <a:r>
              <a:rPr lang="en-US" sz="4000" dirty="0" smtClean="0"/>
              <a:t>Alternative Response </a:t>
            </a:r>
            <a:r>
              <a:rPr lang="en-US" sz="4000" dirty="0"/>
              <a:t>and Casework Practice</a:t>
            </a:r>
          </a:p>
        </p:txBody>
      </p:sp>
      <p:sp>
        <p:nvSpPr>
          <p:cNvPr id="45059" name="Content Placeholder 10"/>
          <p:cNvSpPr>
            <a:spLocks noGrp="1"/>
          </p:cNvSpPr>
          <p:nvPr>
            <p:ph sz="half" idx="1"/>
          </p:nvPr>
        </p:nvSpPr>
        <p:spPr>
          <a:xfrm>
            <a:off x="301625" y="1845735"/>
            <a:ext cx="4038600" cy="2148839"/>
          </a:xfrm>
        </p:spPr>
        <p:txBody>
          <a:bodyPr>
            <a:normAutofit lnSpcReduction="10000"/>
          </a:bodyPr>
          <a:lstStyle/>
          <a:p>
            <a:r>
              <a:rPr lang="en-US" sz="2400" dirty="0" smtClean="0">
                <a:latin typeface="Georgia" charset="0"/>
              </a:rPr>
              <a:t>Solution-Focused Practice</a:t>
            </a:r>
          </a:p>
          <a:p>
            <a:pPr lvl="1"/>
            <a:r>
              <a:rPr lang="en-US" sz="2000" dirty="0" smtClean="0">
                <a:latin typeface="Georgia" charset="0"/>
              </a:rPr>
              <a:t>Family as expert</a:t>
            </a:r>
          </a:p>
          <a:p>
            <a:pPr lvl="1"/>
            <a:r>
              <a:rPr lang="en-US" sz="2000" dirty="0" smtClean="0">
                <a:latin typeface="Georgia" charset="0"/>
              </a:rPr>
              <a:t>Not knowing </a:t>
            </a:r>
            <a:r>
              <a:rPr lang="en-US" sz="2000" dirty="0">
                <a:latin typeface="Georgia" charset="0"/>
              </a:rPr>
              <a:t>s</a:t>
            </a:r>
            <a:r>
              <a:rPr lang="en-US" sz="2000" dirty="0" smtClean="0">
                <a:latin typeface="Georgia" charset="0"/>
              </a:rPr>
              <a:t>tance</a:t>
            </a:r>
          </a:p>
          <a:p>
            <a:pPr lvl="1"/>
            <a:r>
              <a:rPr lang="en-US" sz="2000" dirty="0" smtClean="0">
                <a:latin typeface="Georgia" charset="0"/>
              </a:rPr>
              <a:t>Baby steps</a:t>
            </a:r>
            <a:endParaRPr lang="en-US" sz="2000" dirty="0">
              <a:latin typeface="Georgia" charset="0"/>
            </a:endParaRPr>
          </a:p>
        </p:txBody>
      </p:sp>
      <p:sp>
        <p:nvSpPr>
          <p:cNvPr id="45060" name="Content Placeholder 11"/>
          <p:cNvSpPr>
            <a:spLocks noGrp="1"/>
          </p:cNvSpPr>
          <p:nvPr>
            <p:ph sz="half" idx="2"/>
          </p:nvPr>
        </p:nvSpPr>
        <p:spPr/>
        <p:txBody>
          <a:bodyPr>
            <a:normAutofit lnSpcReduction="10000"/>
          </a:bodyPr>
          <a:lstStyle/>
          <a:p>
            <a:r>
              <a:rPr lang="en-US" sz="2400" dirty="0" smtClean="0">
                <a:latin typeface="Georgia" charset="0"/>
              </a:rPr>
              <a:t>Flexibility in how we respond to each family</a:t>
            </a:r>
          </a:p>
          <a:p>
            <a:r>
              <a:rPr lang="en-US" sz="2400" dirty="0" smtClean="0">
                <a:latin typeface="Georgia" charset="0"/>
              </a:rPr>
              <a:t>Focus </a:t>
            </a:r>
            <a:r>
              <a:rPr lang="en-US" sz="2400" dirty="0">
                <a:latin typeface="Georgia" charset="0"/>
              </a:rPr>
              <a:t>on securing child safety </a:t>
            </a:r>
            <a:r>
              <a:rPr lang="en-US" sz="2400" dirty="0" smtClean="0">
                <a:latin typeface="Georgia" charset="0"/>
              </a:rPr>
              <a:t>by understanding child vulnerability, safety threats, and protective actions</a:t>
            </a:r>
            <a:endParaRPr lang="en-US" sz="2400" dirty="0">
              <a:latin typeface="Georgia" charset="0"/>
            </a:endParaRPr>
          </a:p>
          <a:p>
            <a:r>
              <a:rPr lang="en-US" sz="2400" dirty="0">
                <a:latin typeface="Georgia" charset="0"/>
              </a:rPr>
              <a:t>Recognizing and applying family and community strengths and </a:t>
            </a:r>
            <a:r>
              <a:rPr lang="en-US" sz="2400" dirty="0" smtClean="0">
                <a:latin typeface="Georgia" charset="0"/>
              </a:rPr>
              <a:t>resources</a:t>
            </a:r>
            <a:endParaRPr lang="en-US" sz="2400" dirty="0">
              <a:latin typeface="Georgia" charset="0"/>
            </a:endParaRPr>
          </a:p>
        </p:txBody>
      </p:sp>
      <p:pic>
        <p:nvPicPr>
          <p:cNvPr id="45061" name="Picture 7" descr="C:\Users\brenda.lockwood\AppData\Local\Microsoft\Windows\Temporary Internet Files\Content.IE5\AW4KW7N3\MP900427778[1].JPG"/>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09600" y="3534941"/>
            <a:ext cx="3352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200DC459-4F0D-5B4F-8935-8EFCF60B8E6D}" type="slidenum">
              <a:rPr lang="en-US" smtClean="0"/>
              <a:pPr/>
              <a:t>24</a:t>
            </a:fld>
            <a:endParaRPr lang="en-US" dirty="0"/>
          </a:p>
        </p:txBody>
      </p:sp>
    </p:spTree>
    <p:extLst>
      <p:ext uri="{BB962C8B-B14F-4D97-AF65-F5344CB8AC3E}">
        <p14:creationId xmlns:p14="http://schemas.microsoft.com/office/powerpoint/2010/main" val="3208692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240571"/>
          </a:xfrm>
        </p:spPr>
        <p:txBody>
          <a:bodyPr>
            <a:normAutofit/>
          </a:bodyPr>
          <a:lstStyle/>
          <a:p>
            <a:pPr algn="ctr" eaLnBrk="1" hangingPunct="1">
              <a:defRPr/>
            </a:pPr>
            <a:r>
              <a:rPr lang="en-US" sz="3200" b="1" dirty="0" smtClean="0"/>
              <a:t>Engagement Strategies</a:t>
            </a:r>
            <a:endParaRPr lang="en-US" sz="3200" b="1" dirty="0"/>
          </a:p>
        </p:txBody>
      </p:sp>
      <p:sp>
        <p:nvSpPr>
          <p:cNvPr id="46083" name="Content Placeholder 2"/>
          <p:cNvSpPr>
            <a:spLocks noGrp="1"/>
          </p:cNvSpPr>
          <p:nvPr>
            <p:ph sz="quarter" idx="1"/>
          </p:nvPr>
        </p:nvSpPr>
        <p:spPr>
          <a:xfrm>
            <a:off x="301625" y="1968499"/>
            <a:ext cx="8504238" cy="4130675"/>
          </a:xfrm>
        </p:spPr>
        <p:txBody>
          <a:bodyPr>
            <a:normAutofit lnSpcReduction="10000"/>
          </a:bodyPr>
          <a:lstStyle/>
          <a:p>
            <a:pPr lvl="1"/>
            <a:r>
              <a:rPr lang="en-US" altLang="en-US" dirty="0">
                <a:solidFill>
                  <a:schemeClr val="tx2"/>
                </a:solidFill>
              </a:rPr>
              <a:t>Communicate with families strategically</a:t>
            </a:r>
          </a:p>
          <a:p>
            <a:pPr lvl="1"/>
            <a:r>
              <a:rPr lang="en-US" altLang="en-US" dirty="0">
                <a:solidFill>
                  <a:schemeClr val="tx2"/>
                </a:solidFill>
              </a:rPr>
              <a:t>Avoid drop in visits</a:t>
            </a:r>
          </a:p>
          <a:p>
            <a:pPr lvl="1"/>
            <a:r>
              <a:rPr lang="en-US" altLang="en-US" dirty="0">
                <a:solidFill>
                  <a:schemeClr val="tx2"/>
                </a:solidFill>
              </a:rPr>
              <a:t>Ask parental permission to see</a:t>
            </a:r>
          </a:p>
          <a:p>
            <a:pPr marL="320040" lvl="1" indent="0">
              <a:buNone/>
            </a:pPr>
            <a:r>
              <a:rPr lang="en-US" altLang="en-US" dirty="0">
                <a:solidFill>
                  <a:schemeClr val="tx2"/>
                </a:solidFill>
              </a:rPr>
              <a:t>   children</a:t>
            </a:r>
          </a:p>
          <a:p>
            <a:pPr lvl="1"/>
            <a:r>
              <a:rPr lang="en-US" altLang="en-US" dirty="0">
                <a:solidFill>
                  <a:schemeClr val="tx2"/>
                </a:solidFill>
              </a:rPr>
              <a:t>Be transparent in purpose </a:t>
            </a:r>
          </a:p>
          <a:p>
            <a:pPr marL="320040" lvl="1" indent="0">
              <a:buNone/>
            </a:pPr>
            <a:r>
              <a:rPr lang="en-US" altLang="en-US" dirty="0">
                <a:solidFill>
                  <a:schemeClr val="tx2"/>
                </a:solidFill>
              </a:rPr>
              <a:t>  and process</a:t>
            </a:r>
          </a:p>
          <a:p>
            <a:pPr lvl="1"/>
            <a:r>
              <a:rPr lang="en-US" altLang="en-US" dirty="0">
                <a:solidFill>
                  <a:schemeClr val="tx2"/>
                </a:solidFill>
              </a:rPr>
              <a:t>Honor family decisions </a:t>
            </a:r>
          </a:p>
          <a:p>
            <a:pPr marL="320040" lvl="1" indent="0">
              <a:buNone/>
            </a:pPr>
            <a:r>
              <a:rPr lang="en-US" altLang="en-US" dirty="0">
                <a:solidFill>
                  <a:schemeClr val="tx2"/>
                </a:solidFill>
              </a:rPr>
              <a:t>   unless they compromise </a:t>
            </a:r>
          </a:p>
          <a:p>
            <a:pPr marL="320040" lvl="1" indent="0">
              <a:buNone/>
            </a:pPr>
            <a:r>
              <a:rPr lang="en-US" altLang="en-US" dirty="0">
                <a:solidFill>
                  <a:schemeClr val="tx2"/>
                </a:solidFill>
              </a:rPr>
              <a:t>   safety</a:t>
            </a:r>
          </a:p>
          <a:p>
            <a:pPr eaLnBrk="1" hangingPunct="1">
              <a:buFont typeface="Wingdings 2" pitchFamily="18" charset="2"/>
              <a:buNone/>
            </a:pPr>
            <a:endParaRPr lang="en-US" altLang="en-US" sz="2800" dirty="0" smtClean="0">
              <a:solidFill>
                <a:schemeClr val="tx2"/>
              </a:solidFill>
            </a:endParaRPr>
          </a:p>
        </p:txBody>
      </p:sp>
      <p:pic>
        <p:nvPicPr>
          <p:cNvPr id="6" name="Picture 4" descr="j04428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6667" y="2540000"/>
            <a:ext cx="2879195" cy="355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fld id="{200DC459-4F0D-5B4F-8935-8EFCF60B8E6D}" type="slidenum">
              <a:rPr lang="en-US" smtClean="0"/>
              <a:pPr/>
              <a:t>25</a:t>
            </a:fld>
            <a:endParaRPr lang="en-US" dirty="0"/>
          </a:p>
        </p:txBody>
      </p:sp>
    </p:spTree>
    <p:extLst>
      <p:ext uri="{BB962C8B-B14F-4D97-AF65-F5344CB8AC3E}">
        <p14:creationId xmlns:p14="http://schemas.microsoft.com/office/powerpoint/2010/main" val="124040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eaLnBrk="1" hangingPunct="1"/>
            <a:r>
              <a:rPr lang="en-US" b="1" dirty="0" smtClean="0"/>
              <a:t>This is Already Happening</a:t>
            </a:r>
            <a:r>
              <a:rPr lang="en-US" b="1" dirty="0"/>
              <a:t>!</a:t>
            </a:r>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81288"/>
            <a:ext cx="8458200" cy="341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BF39B195-297B-4DA4-8715-2C8145437E6A}" type="slidenum">
              <a:rPr lang="en-US" smtClean="0"/>
              <a:pPr>
                <a:defRPr/>
              </a:pPr>
              <a:t>26</a:t>
            </a:fld>
            <a:endParaRPr lang="en-US" dirty="0"/>
          </a:p>
        </p:txBody>
      </p:sp>
    </p:spTree>
    <p:extLst>
      <p:ext uri="{BB962C8B-B14F-4D97-AF65-F5344CB8AC3E}">
        <p14:creationId xmlns:p14="http://schemas.microsoft.com/office/powerpoint/2010/main" val="1724687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228600" y="304800"/>
            <a:ext cx="8610600" cy="1143000"/>
          </a:xfrm>
          <a:solidFill>
            <a:schemeClr val="accent1">
              <a:lumMod val="60000"/>
              <a:lumOff val="40000"/>
            </a:schemeClr>
          </a:solidFill>
          <a:ln>
            <a:solidFill>
              <a:schemeClr val="accent1">
                <a:lumMod val="50000"/>
              </a:schemeClr>
            </a:solidFill>
          </a:ln>
        </p:spPr>
        <p:txBody>
          <a:bodyPr/>
          <a:lstStyle/>
          <a:p>
            <a:pPr algn="ctr" eaLnBrk="1" hangingPunct="1"/>
            <a:r>
              <a:rPr lang="en-US" b="1" dirty="0" smtClean="0">
                <a:solidFill>
                  <a:schemeClr val="tx1"/>
                </a:solidFill>
              </a:rPr>
              <a:t>IMPLEMENTATION SCHEDULE</a:t>
            </a:r>
            <a:endParaRPr lang="en-US" dirty="0" smtClean="0">
              <a:solidFill>
                <a:schemeClr val="tx1"/>
              </a:solidFill>
            </a:endParaRPr>
          </a:p>
        </p:txBody>
      </p:sp>
      <p:sp>
        <p:nvSpPr>
          <p:cNvPr id="16387" name="Rectangle 3"/>
          <p:cNvSpPr>
            <a:spLocks noGrp="1" noChangeArrowheads="1"/>
          </p:cNvSpPr>
          <p:nvPr>
            <p:ph sz="quarter" idx="1"/>
          </p:nvPr>
        </p:nvSpPr>
        <p:spPr>
          <a:xfrm>
            <a:off x="381000" y="1447800"/>
            <a:ext cx="4114800" cy="4572000"/>
          </a:xfrm>
        </p:spPr>
        <p:txBody>
          <a:bodyPr/>
          <a:lstStyle/>
          <a:p>
            <a:pPr eaLnBrk="1" hangingPunct="1"/>
            <a:endParaRPr lang="en-US" dirty="0" smtClean="0"/>
          </a:p>
          <a:p>
            <a:pPr eaLnBrk="1" hangingPunct="1"/>
            <a:endParaRPr lang="en-US" dirty="0" smtClean="0"/>
          </a:p>
          <a:p>
            <a:pPr eaLnBrk="1" hangingPunct="1"/>
            <a:r>
              <a:rPr lang="en-US" sz="3400" dirty="0" smtClean="0">
                <a:latin typeface="+mj-lt"/>
              </a:rPr>
              <a:t>Initial Roll out Sites</a:t>
            </a:r>
          </a:p>
          <a:p>
            <a:pPr marL="0" indent="0" eaLnBrk="1" hangingPunct="1">
              <a:buNone/>
            </a:pPr>
            <a:r>
              <a:rPr lang="en-US" sz="3400" dirty="0" smtClean="0">
                <a:latin typeface="+mj-lt"/>
              </a:rPr>
              <a:t> </a:t>
            </a:r>
          </a:p>
          <a:p>
            <a:pPr eaLnBrk="1" hangingPunct="1"/>
            <a:r>
              <a:rPr lang="en-US" sz="3400" dirty="0" smtClean="0">
                <a:latin typeface="+mj-lt"/>
              </a:rPr>
              <a:t>Statewide Implementation  </a:t>
            </a: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05000"/>
            <a:ext cx="362929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200DC459-4F0D-5B4F-8935-8EFCF60B8E6D}" type="slidenum">
              <a:rPr lang="en-US" smtClean="0"/>
              <a:pPr/>
              <a:t>27</a:t>
            </a:fld>
            <a:endParaRPr lang="en-US" dirty="0"/>
          </a:p>
        </p:txBody>
      </p:sp>
    </p:spTree>
    <p:extLst>
      <p:ext uri="{BB962C8B-B14F-4D97-AF65-F5344CB8AC3E}">
        <p14:creationId xmlns:p14="http://schemas.microsoft.com/office/powerpoint/2010/main" val="1765107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n-US" sz="3200" b="1" dirty="0" smtClean="0"/>
              <a:t>Texas Alternative Response Model: Where…</a:t>
            </a:r>
            <a:endParaRPr lang="en-US" sz="3200" dirty="0" smtClean="0"/>
          </a:p>
        </p:txBody>
      </p:sp>
      <p:sp>
        <p:nvSpPr>
          <p:cNvPr id="28675" name="Rectangle 3"/>
          <p:cNvSpPr>
            <a:spLocks noGrp="1" noChangeArrowheads="1"/>
          </p:cNvSpPr>
          <p:nvPr>
            <p:ph sz="quarter" idx="1"/>
          </p:nvPr>
        </p:nvSpPr>
        <p:spPr>
          <a:xfrm>
            <a:off x="914400" y="1447800"/>
            <a:ext cx="6172200" cy="5105400"/>
          </a:xfrm>
        </p:spPr>
        <p:txBody>
          <a:bodyPr>
            <a:normAutofit fontScale="92500" lnSpcReduction="20000"/>
          </a:bodyPr>
          <a:lstStyle/>
          <a:p>
            <a:pPr eaLnBrk="1" hangingPunct="1">
              <a:buFont typeface="Wingdings" pitchFamily="2" charset="2"/>
              <a:buNone/>
              <a:defRPr/>
            </a:pPr>
            <a:endParaRPr lang="en-US" sz="2800" b="1" u="sng" dirty="0" smtClean="0">
              <a:solidFill>
                <a:schemeClr val="accent2"/>
              </a:solidFill>
            </a:endParaRPr>
          </a:p>
          <a:p>
            <a:pPr eaLnBrk="1" hangingPunct="1">
              <a:buFont typeface="Wingdings" pitchFamily="2" charset="2"/>
              <a:buNone/>
              <a:defRPr/>
            </a:pPr>
            <a:r>
              <a:rPr lang="en-US" sz="2800" b="1" u="sng" dirty="0" smtClean="0">
                <a:solidFill>
                  <a:schemeClr val="accent2"/>
                </a:solidFill>
              </a:rPr>
              <a:t>Initial implementation …</a:t>
            </a:r>
            <a:endParaRPr lang="en-US" sz="2800" b="1" dirty="0" smtClean="0">
              <a:solidFill>
                <a:schemeClr val="accent2"/>
              </a:solidFill>
            </a:endParaRPr>
          </a:p>
          <a:p>
            <a:r>
              <a:rPr lang="en-US" sz="2000" b="1" dirty="0" smtClean="0"/>
              <a:t>Region 1 (November 2014): </a:t>
            </a:r>
          </a:p>
          <a:p>
            <a:pPr lvl="1"/>
            <a:r>
              <a:rPr lang="en-US" sz="2000" dirty="0" smtClean="0"/>
              <a:t>Potter </a:t>
            </a:r>
            <a:r>
              <a:rPr lang="en-US" sz="2000" dirty="0"/>
              <a:t>and Randall Counties (Amarillo) – Urban area </a:t>
            </a:r>
          </a:p>
          <a:p>
            <a:pPr lvl="1"/>
            <a:r>
              <a:rPr lang="en-US" sz="2000" dirty="0"/>
              <a:t>Hansford, Hutchinson, Carson, Ochiltree, Roberts, Gray, Donley, Lipscomb, Hemphill, Wheeler, Collingsworth, Childress, Hall and Armstrong - Rural area </a:t>
            </a:r>
          </a:p>
          <a:p>
            <a:r>
              <a:rPr lang="en-US" sz="2000" b="1" dirty="0" smtClean="0"/>
              <a:t>Region </a:t>
            </a:r>
            <a:r>
              <a:rPr lang="en-US" sz="2000" b="1" dirty="0"/>
              <a:t>11: </a:t>
            </a:r>
            <a:r>
              <a:rPr lang="en-US" sz="2000" b="1" dirty="0" smtClean="0"/>
              <a:t>(December 2014)</a:t>
            </a:r>
          </a:p>
          <a:p>
            <a:pPr lvl="1"/>
            <a:r>
              <a:rPr lang="en-US" sz="2000" dirty="0" smtClean="0"/>
              <a:t>Webb </a:t>
            </a:r>
            <a:r>
              <a:rPr lang="en-US" sz="2000" dirty="0"/>
              <a:t>County </a:t>
            </a:r>
            <a:r>
              <a:rPr lang="en-US" sz="2000" dirty="0" smtClean="0"/>
              <a:t>(Laredo) </a:t>
            </a:r>
            <a:r>
              <a:rPr lang="en-US" sz="2000" dirty="0"/>
              <a:t>– </a:t>
            </a:r>
            <a:r>
              <a:rPr lang="en-US" sz="2000" dirty="0" smtClean="0"/>
              <a:t>Urban and rural </a:t>
            </a:r>
          </a:p>
          <a:p>
            <a:r>
              <a:rPr lang="en-US" sz="2000" b="1" dirty="0"/>
              <a:t>Region 3: </a:t>
            </a:r>
            <a:r>
              <a:rPr lang="en-US" sz="2000" b="1" dirty="0" smtClean="0"/>
              <a:t> (January 2015)</a:t>
            </a:r>
            <a:endParaRPr lang="en-US" sz="2000" b="1" dirty="0"/>
          </a:p>
          <a:p>
            <a:pPr lvl="1"/>
            <a:r>
              <a:rPr lang="en-US" sz="2000" dirty="0"/>
              <a:t>Dallas County (Dallas) – Urban area </a:t>
            </a:r>
          </a:p>
          <a:p>
            <a:pPr lvl="1"/>
            <a:r>
              <a:rPr lang="en-US" sz="2000" dirty="0"/>
              <a:t>Hunt, Rockwall, Kaufman and Navarro - Rural area </a:t>
            </a:r>
          </a:p>
          <a:p>
            <a:pPr lvl="1"/>
            <a:endParaRPr lang="en-US" sz="2000" dirty="0"/>
          </a:p>
          <a:p>
            <a:pPr marL="319088" lvl="1" indent="0">
              <a:buNone/>
            </a:pPr>
            <a:r>
              <a:rPr lang="en-US" sz="2200" dirty="0" smtClean="0"/>
              <a:t/>
            </a:r>
            <a:br>
              <a:rPr lang="en-US" sz="2200" dirty="0" smtClean="0"/>
            </a:br>
            <a:endParaRPr lang="en-US" sz="2200" dirty="0" smtClean="0"/>
          </a:p>
        </p:txBody>
      </p:sp>
      <p:pic>
        <p:nvPicPr>
          <p:cNvPr id="266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8943" y="3276600"/>
            <a:ext cx="1905000" cy="215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200DC459-4F0D-5B4F-8935-8EFCF60B8E6D}" type="slidenum">
              <a:rPr lang="en-US" smtClean="0"/>
              <a:pPr/>
              <a:t>28</a:t>
            </a:fld>
            <a:endParaRPr lang="en-US" dirty="0"/>
          </a:p>
        </p:txBody>
      </p:sp>
    </p:spTree>
    <p:extLst>
      <p:ext uri="{BB962C8B-B14F-4D97-AF65-F5344CB8AC3E}">
        <p14:creationId xmlns:p14="http://schemas.microsoft.com/office/powerpoint/2010/main" val="2700855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n-US" sz="3200" b="1" dirty="0" smtClean="0"/>
              <a:t>Texas Alternative Response Model: When…</a:t>
            </a:r>
            <a:endParaRPr lang="en-US" sz="3200" dirty="0" smtClean="0"/>
          </a:p>
        </p:txBody>
      </p:sp>
      <p:sp>
        <p:nvSpPr>
          <p:cNvPr id="28675" name="Rectangle 3"/>
          <p:cNvSpPr>
            <a:spLocks noGrp="1" noChangeArrowheads="1"/>
          </p:cNvSpPr>
          <p:nvPr>
            <p:ph sz="quarter" idx="1"/>
          </p:nvPr>
        </p:nvSpPr>
        <p:spPr>
          <a:xfrm>
            <a:off x="914400" y="1447800"/>
            <a:ext cx="6172200" cy="5105400"/>
          </a:xfrm>
        </p:spPr>
        <p:txBody>
          <a:bodyPr>
            <a:normAutofit fontScale="92500" lnSpcReduction="20000"/>
          </a:bodyPr>
          <a:lstStyle/>
          <a:p>
            <a:pPr eaLnBrk="1" hangingPunct="1">
              <a:buFont typeface="Wingdings" pitchFamily="2" charset="2"/>
              <a:buNone/>
              <a:defRPr/>
            </a:pPr>
            <a:endParaRPr lang="en-US" sz="2800" b="1" u="sng" dirty="0" smtClean="0">
              <a:solidFill>
                <a:schemeClr val="accent2"/>
              </a:solidFill>
            </a:endParaRPr>
          </a:p>
          <a:p>
            <a:pPr eaLnBrk="1" hangingPunct="1">
              <a:buFont typeface="Wingdings" pitchFamily="2" charset="2"/>
              <a:buNone/>
              <a:defRPr/>
            </a:pPr>
            <a:endParaRPr lang="en-US" sz="2800" b="1" u="sng" dirty="0" smtClean="0">
              <a:solidFill>
                <a:schemeClr val="accent2"/>
              </a:solidFill>
            </a:endParaRPr>
          </a:p>
          <a:p>
            <a:pPr eaLnBrk="1" hangingPunct="1">
              <a:buFont typeface="Wingdings" pitchFamily="2" charset="2"/>
              <a:buNone/>
              <a:defRPr/>
            </a:pPr>
            <a:r>
              <a:rPr lang="en-US" sz="3200" b="1" u="sng" dirty="0" smtClean="0">
                <a:solidFill>
                  <a:schemeClr val="accent2"/>
                </a:solidFill>
              </a:rPr>
              <a:t>Full implementation …</a:t>
            </a:r>
            <a:endParaRPr lang="en-US" sz="3200" b="1" dirty="0" smtClean="0">
              <a:solidFill>
                <a:schemeClr val="accent2"/>
              </a:solidFill>
            </a:endParaRPr>
          </a:p>
          <a:p>
            <a:r>
              <a:rPr lang="en-US" sz="3200" b="1" dirty="0" smtClean="0"/>
              <a:t>Region 1 (May 4, 2015): </a:t>
            </a:r>
          </a:p>
          <a:p>
            <a:r>
              <a:rPr lang="en-US" sz="3200" b="1" dirty="0" smtClean="0"/>
              <a:t>Region </a:t>
            </a:r>
            <a:r>
              <a:rPr lang="en-US" sz="3200" b="1" dirty="0"/>
              <a:t>11: </a:t>
            </a:r>
            <a:r>
              <a:rPr lang="en-US" sz="3200" b="1" dirty="0" smtClean="0"/>
              <a:t>(July 13, 2015)</a:t>
            </a:r>
          </a:p>
          <a:p>
            <a:r>
              <a:rPr lang="en-US" sz="3200" b="1" dirty="0" smtClean="0"/>
              <a:t>Region </a:t>
            </a:r>
            <a:r>
              <a:rPr lang="en-US" sz="3200" b="1" dirty="0"/>
              <a:t>3: </a:t>
            </a:r>
            <a:r>
              <a:rPr lang="en-US" sz="3200" b="1" dirty="0" smtClean="0"/>
              <a:t> (November 2, 2015)</a:t>
            </a:r>
          </a:p>
          <a:p>
            <a:r>
              <a:rPr lang="en-US" b="1" dirty="0" smtClean="0"/>
              <a:t>Region 7:  (February 1, 2016)</a:t>
            </a:r>
          </a:p>
          <a:p>
            <a:r>
              <a:rPr lang="en-US" b="1" dirty="0"/>
              <a:t>Region 9: (May 2, 2016</a:t>
            </a:r>
            <a:r>
              <a:rPr lang="en-US" b="1" dirty="0" smtClean="0"/>
              <a:t>)</a:t>
            </a:r>
          </a:p>
          <a:p>
            <a:r>
              <a:rPr lang="en-US" sz="3200" b="1" dirty="0" smtClean="0"/>
              <a:t>Region 4/5:  (April 3, 2017)</a:t>
            </a:r>
            <a:endParaRPr lang="en-US" sz="3200" b="1" dirty="0"/>
          </a:p>
          <a:p>
            <a:pPr marL="320040" lvl="1" indent="0">
              <a:buNone/>
            </a:pPr>
            <a:endParaRPr lang="en-US" sz="2000" dirty="0"/>
          </a:p>
          <a:p>
            <a:pPr marL="319088" lvl="1" indent="0">
              <a:buNone/>
            </a:pPr>
            <a:r>
              <a:rPr lang="en-US" sz="2200" dirty="0" smtClean="0"/>
              <a:t/>
            </a:r>
            <a:br>
              <a:rPr lang="en-US" sz="2200" dirty="0" smtClean="0"/>
            </a:br>
            <a:endParaRPr lang="en-US" sz="2200" dirty="0" smtClean="0"/>
          </a:p>
        </p:txBody>
      </p:sp>
      <p:pic>
        <p:nvPicPr>
          <p:cNvPr id="266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8943" y="3276600"/>
            <a:ext cx="1905000" cy="215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200DC459-4F0D-5B4F-8935-8EFCF60B8E6D}" type="slidenum">
              <a:rPr lang="en-US" smtClean="0"/>
              <a:pPr/>
              <a:t>29</a:t>
            </a:fld>
            <a:endParaRPr lang="en-US" dirty="0"/>
          </a:p>
        </p:txBody>
      </p:sp>
    </p:spTree>
    <p:extLst>
      <p:ext uri="{BB962C8B-B14F-4D97-AF65-F5344CB8AC3E}">
        <p14:creationId xmlns:p14="http://schemas.microsoft.com/office/powerpoint/2010/main" val="1596738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534400" cy="1447800"/>
          </a:xfrm>
        </p:spPr>
        <p:txBody>
          <a:bodyPr>
            <a:normAutofit/>
          </a:bodyPr>
          <a:lstStyle/>
          <a:p>
            <a:pPr algn="ctr" eaLnBrk="1" hangingPunct="1">
              <a:defRPr/>
            </a:pPr>
            <a:r>
              <a:rPr lang="en-US" sz="3200" b="1" dirty="0" smtClean="0"/>
              <a:t>Words of Wisdom</a:t>
            </a:r>
            <a:endParaRPr lang="en-US" sz="3200" b="1" dirty="0"/>
          </a:p>
        </p:txBody>
      </p:sp>
      <p:sp>
        <p:nvSpPr>
          <p:cNvPr id="28675" name="Content Placeholder 5"/>
          <p:cNvSpPr>
            <a:spLocks noGrp="1"/>
          </p:cNvSpPr>
          <p:nvPr>
            <p:ph sz="quarter" idx="1"/>
          </p:nvPr>
        </p:nvSpPr>
        <p:spPr>
          <a:xfrm>
            <a:off x="301625" y="1676400"/>
            <a:ext cx="8613775" cy="4422775"/>
          </a:xfrm>
        </p:spPr>
        <p:txBody>
          <a:bodyPr>
            <a:normAutofit fontScale="25000" lnSpcReduction="20000"/>
          </a:bodyPr>
          <a:lstStyle/>
          <a:p>
            <a:pPr algn="ctr" eaLnBrk="1" hangingPunct="1">
              <a:buFont typeface="Wingdings 2" pitchFamily="18" charset="2"/>
              <a:buNone/>
            </a:pPr>
            <a:r>
              <a:rPr lang="en-US" altLang="en-US" sz="1800" i="1" dirty="0" smtClean="0">
                <a:solidFill>
                  <a:srgbClr val="FFFFFF"/>
                </a:solidFill>
              </a:rPr>
              <a:t>~Dr. Bruce Perry, M.D., Ph. D</a:t>
            </a:r>
          </a:p>
          <a:p>
            <a:pPr algn="r">
              <a:buNone/>
            </a:pPr>
            <a:endParaRPr lang="en-US" altLang="en-US" sz="2100" i="1" dirty="0" smtClean="0">
              <a:solidFill>
                <a:srgbClr val="FFFFFF"/>
              </a:solidFill>
            </a:endParaRPr>
          </a:p>
          <a:p>
            <a:pPr algn="ctr">
              <a:buNone/>
            </a:pPr>
            <a:r>
              <a:rPr lang="en-US" altLang="en-US" sz="6000" dirty="0" smtClean="0">
                <a:solidFill>
                  <a:schemeClr val="tx2"/>
                </a:solidFill>
                <a:latin typeface="+mj-lt"/>
              </a:rPr>
              <a:t>“</a:t>
            </a:r>
            <a:r>
              <a:rPr lang="en-US" altLang="en-US" sz="9600" dirty="0">
                <a:solidFill>
                  <a:schemeClr val="tx2"/>
                </a:solidFill>
                <a:latin typeface="+mj-lt"/>
              </a:rPr>
              <a:t>A lot of times the [family] situation calls for the formation of a healing relationship so the very act of going there in an investigatory mode impairs the ability [for workers] to form a meaningful relationship in which parents can be open, ask for and get help”</a:t>
            </a:r>
          </a:p>
          <a:p>
            <a:pPr>
              <a:buNone/>
            </a:pPr>
            <a:endParaRPr lang="en-US" altLang="en-US" sz="9600" dirty="0">
              <a:solidFill>
                <a:schemeClr val="tx2"/>
              </a:solidFill>
              <a:latin typeface="+mj-lt"/>
            </a:endParaRPr>
          </a:p>
          <a:p>
            <a:pPr marL="2240280" lvl="8" indent="0">
              <a:buNone/>
            </a:pPr>
            <a:r>
              <a:rPr lang="en-US" altLang="en-US" sz="9600" i="1" dirty="0" smtClean="0">
                <a:solidFill>
                  <a:schemeClr val="tx2"/>
                </a:solidFill>
                <a:latin typeface="+mj-lt"/>
              </a:rPr>
              <a:t>			</a:t>
            </a:r>
            <a:r>
              <a:rPr lang="en-US" altLang="en-US" sz="9600" dirty="0" smtClean="0">
                <a:solidFill>
                  <a:schemeClr val="tx2"/>
                </a:solidFill>
                <a:latin typeface="+mj-lt"/>
              </a:rPr>
              <a:t>~ </a:t>
            </a:r>
            <a:r>
              <a:rPr lang="en-US" altLang="en-US" sz="9600" i="1" dirty="0" smtClean="0">
                <a:solidFill>
                  <a:schemeClr val="tx2"/>
                </a:solidFill>
                <a:latin typeface="+mj-lt"/>
              </a:rPr>
              <a:t>Dr. Bruce Perry, M.D., PH.D</a:t>
            </a:r>
          </a:p>
          <a:p>
            <a:pPr marL="2240280" lvl="8" indent="0">
              <a:buNone/>
            </a:pPr>
            <a:r>
              <a:rPr lang="en-US" altLang="en-US" sz="9600" i="1" dirty="0">
                <a:solidFill>
                  <a:schemeClr val="tx2"/>
                </a:solidFill>
                <a:latin typeface="+mj-lt"/>
              </a:rPr>
              <a:t>	</a:t>
            </a:r>
            <a:r>
              <a:rPr lang="en-US" altLang="en-US" sz="9600" i="1" dirty="0" smtClean="0">
                <a:solidFill>
                  <a:schemeClr val="tx2"/>
                </a:solidFill>
                <a:latin typeface="+mj-lt"/>
              </a:rPr>
              <a:t>		   Senior Fellow</a:t>
            </a:r>
          </a:p>
          <a:p>
            <a:pPr marL="2240280" lvl="8" indent="0">
              <a:buNone/>
            </a:pPr>
            <a:r>
              <a:rPr lang="en-US" altLang="en-US" sz="9600" i="1" dirty="0">
                <a:solidFill>
                  <a:schemeClr val="tx2"/>
                </a:solidFill>
                <a:latin typeface="+mj-lt"/>
              </a:rPr>
              <a:t>	</a:t>
            </a:r>
            <a:r>
              <a:rPr lang="en-US" altLang="en-US" sz="9600" i="1" dirty="0" smtClean="0">
                <a:solidFill>
                  <a:schemeClr val="tx2"/>
                </a:solidFill>
                <a:latin typeface="+mj-lt"/>
              </a:rPr>
              <a:t>		   Child Trauma Academy</a:t>
            </a:r>
          </a:p>
          <a:p>
            <a:pPr marL="2240280" lvl="8" indent="0">
              <a:buNone/>
            </a:pPr>
            <a:r>
              <a:rPr lang="en-US" altLang="en-US" sz="9600" i="1" dirty="0">
                <a:solidFill>
                  <a:schemeClr val="tx2"/>
                </a:solidFill>
                <a:latin typeface="+mj-lt"/>
              </a:rPr>
              <a:t>	</a:t>
            </a:r>
            <a:r>
              <a:rPr lang="en-US" altLang="en-US" sz="9600" i="1" dirty="0" smtClean="0">
                <a:solidFill>
                  <a:schemeClr val="tx2"/>
                </a:solidFill>
                <a:latin typeface="+mj-lt"/>
              </a:rPr>
              <a:t>		   www.childtrauma.org</a:t>
            </a:r>
          </a:p>
          <a:p>
            <a:pPr marL="2240280" lvl="8" indent="0">
              <a:buNone/>
            </a:pPr>
            <a:r>
              <a:rPr lang="en-US" altLang="en-US" sz="6200" i="1" dirty="0" smtClean="0">
                <a:solidFill>
                  <a:srgbClr val="FFFFFF"/>
                </a:solidFill>
                <a:latin typeface="+mj-lt"/>
              </a:rPr>
              <a:t>. </a:t>
            </a:r>
            <a:r>
              <a:rPr lang="en-US" altLang="en-US" sz="6200" i="1" dirty="0">
                <a:solidFill>
                  <a:srgbClr val="FFFFFF"/>
                </a:solidFill>
                <a:latin typeface="+mj-lt"/>
              </a:rPr>
              <a:t>D</a:t>
            </a:r>
          </a:p>
          <a:p>
            <a:pPr algn="r">
              <a:buNone/>
            </a:pPr>
            <a:r>
              <a:rPr lang="en-US" altLang="en-US" sz="1400" i="1" dirty="0">
                <a:solidFill>
                  <a:srgbClr val="FFFFFF"/>
                </a:solidFill>
              </a:rPr>
              <a:t>Senior Fellow</a:t>
            </a:r>
          </a:p>
          <a:p>
            <a:pPr algn="r">
              <a:buNone/>
            </a:pPr>
            <a:r>
              <a:rPr lang="en-US" altLang="en-US" sz="1400" i="1" dirty="0">
                <a:solidFill>
                  <a:srgbClr val="FFFFFF"/>
                </a:solidFill>
              </a:rPr>
              <a:t>Child </a:t>
            </a:r>
            <a:r>
              <a:rPr lang="en-US" sz="2100" dirty="0"/>
              <a:t> </a:t>
            </a:r>
          </a:p>
          <a:p>
            <a:pPr marL="0" indent="0" algn="r">
              <a:buNone/>
            </a:pPr>
            <a:r>
              <a:rPr lang="en-US" altLang="en-US" sz="2100" i="1" dirty="0" smtClean="0">
                <a:solidFill>
                  <a:srgbClr val="FFFFFF"/>
                </a:solidFill>
              </a:rPr>
              <a:t>Child </a:t>
            </a:r>
            <a:r>
              <a:rPr lang="en-US" altLang="en-US" sz="2100" i="1" dirty="0">
                <a:solidFill>
                  <a:srgbClr val="FFFFFF"/>
                </a:solidFill>
              </a:rPr>
              <a:t>Trauma Academy</a:t>
            </a:r>
          </a:p>
          <a:p>
            <a:pPr algn="r" eaLnBrk="1" hangingPunct="1">
              <a:buFont typeface="Wingdings 2" pitchFamily="18" charset="2"/>
              <a:buNone/>
            </a:pPr>
            <a:endParaRPr lang="en-US" altLang="en-US" sz="1800" i="1" dirty="0" smtClean="0">
              <a:solidFill>
                <a:srgbClr val="FFFFFF"/>
              </a:solidFill>
            </a:endParaRPr>
          </a:p>
          <a:p>
            <a:pPr algn="r" eaLnBrk="1" hangingPunct="1">
              <a:buFont typeface="Wingdings 2" pitchFamily="18" charset="2"/>
              <a:buNone/>
            </a:pPr>
            <a:endParaRPr lang="en-US" altLang="en-US" sz="1800" i="1" dirty="0" smtClean="0">
              <a:solidFill>
                <a:srgbClr val="FFFFFF"/>
              </a:solidFill>
            </a:endParaRPr>
          </a:p>
          <a:p>
            <a:pPr algn="ctr" eaLnBrk="1" hangingPunct="1">
              <a:buFont typeface="Wingdings 2" pitchFamily="18" charset="2"/>
              <a:buNone/>
            </a:pPr>
            <a:endParaRPr lang="en-US" altLang="en-US" sz="2400" i="1" dirty="0" smtClean="0"/>
          </a:p>
          <a:p>
            <a:pPr algn="ctr" eaLnBrk="1" hangingPunct="1"/>
            <a:endParaRPr lang="en-US" altLang="en-US" dirty="0" smtClean="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86" y="3479254"/>
            <a:ext cx="1973338" cy="261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fld id="{200DC459-4F0D-5B4F-8935-8EFCF60B8E6D}" type="slidenum">
              <a:rPr lang="en-US" smtClean="0"/>
              <a:pPr/>
              <a:t>3</a:t>
            </a:fld>
            <a:endParaRPr lang="en-US" dirty="0"/>
          </a:p>
        </p:txBody>
      </p:sp>
    </p:spTree>
    <p:extLst>
      <p:ext uri="{BB962C8B-B14F-4D97-AF65-F5344CB8AC3E}">
        <p14:creationId xmlns:p14="http://schemas.microsoft.com/office/powerpoint/2010/main" val="2122527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228600" y="311894"/>
            <a:ext cx="8610600" cy="1143000"/>
          </a:xfrm>
          <a:solidFill>
            <a:schemeClr val="accent1">
              <a:lumMod val="60000"/>
              <a:lumOff val="40000"/>
            </a:schemeClr>
          </a:solidFill>
          <a:ln>
            <a:solidFill>
              <a:schemeClr val="accent1">
                <a:lumMod val="50000"/>
              </a:schemeClr>
            </a:solidFill>
          </a:ln>
        </p:spPr>
        <p:txBody>
          <a:bodyPr/>
          <a:lstStyle/>
          <a:p>
            <a:pPr algn="ctr" eaLnBrk="1" hangingPunct="1"/>
            <a:r>
              <a:rPr lang="en-US" b="1" dirty="0" smtClean="0">
                <a:solidFill>
                  <a:schemeClr val="tx1"/>
                </a:solidFill>
              </a:rPr>
              <a:t>Research – National and Local</a:t>
            </a:r>
            <a:endParaRPr lang="en-US" dirty="0" smtClean="0">
              <a:solidFill>
                <a:schemeClr val="tx1"/>
              </a:solidFill>
            </a:endParaRPr>
          </a:p>
        </p:txBody>
      </p:sp>
      <p:sp>
        <p:nvSpPr>
          <p:cNvPr id="16387" name="Rectangle 3"/>
          <p:cNvSpPr>
            <a:spLocks noGrp="1" noChangeArrowheads="1"/>
          </p:cNvSpPr>
          <p:nvPr>
            <p:ph sz="quarter" idx="1"/>
          </p:nvPr>
        </p:nvSpPr>
        <p:spPr>
          <a:xfrm>
            <a:off x="381000" y="1447800"/>
            <a:ext cx="4114800" cy="4572000"/>
          </a:xfrm>
        </p:spPr>
        <p:txBody>
          <a:bodyPr/>
          <a:lstStyle/>
          <a:p>
            <a:pPr eaLnBrk="1" hangingPunct="1"/>
            <a:endParaRPr lang="en-US" dirty="0" smtClean="0"/>
          </a:p>
          <a:p>
            <a:pPr eaLnBrk="1" hangingPunct="1"/>
            <a:endParaRPr lang="en-US" dirty="0" smtClean="0"/>
          </a:p>
          <a:p>
            <a:pPr eaLnBrk="1" hangingPunct="1"/>
            <a:r>
              <a:rPr lang="en-US" sz="3400" dirty="0" smtClean="0">
                <a:latin typeface="+mj-lt"/>
              </a:rPr>
              <a:t>General Research</a:t>
            </a:r>
          </a:p>
          <a:p>
            <a:pPr marL="0" indent="0" eaLnBrk="1" hangingPunct="1">
              <a:buNone/>
            </a:pPr>
            <a:r>
              <a:rPr lang="en-US" sz="3400" dirty="0" smtClean="0">
                <a:latin typeface="+mj-lt"/>
              </a:rPr>
              <a:t> </a:t>
            </a:r>
          </a:p>
          <a:p>
            <a:pPr eaLnBrk="1" hangingPunct="1"/>
            <a:r>
              <a:rPr lang="en-US" sz="3400" dirty="0" smtClean="0">
                <a:latin typeface="+mj-lt"/>
              </a:rPr>
              <a:t>Texas Evaluation</a:t>
            </a: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05000"/>
            <a:ext cx="362929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200DC459-4F0D-5B4F-8935-8EFCF60B8E6D}" type="slidenum">
              <a:rPr lang="en-US" smtClean="0"/>
              <a:pPr/>
              <a:t>30</a:t>
            </a:fld>
            <a:endParaRPr lang="en-US" dirty="0"/>
          </a:p>
        </p:txBody>
      </p:sp>
    </p:spTree>
    <p:extLst>
      <p:ext uri="{BB962C8B-B14F-4D97-AF65-F5344CB8AC3E}">
        <p14:creationId xmlns:p14="http://schemas.microsoft.com/office/powerpoint/2010/main" val="365995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Research Say?</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a:solidFill>
                  <a:schemeClr val="tx1"/>
                </a:solidFill>
              </a:rPr>
              <a:t>Child safety not </a:t>
            </a:r>
            <a:r>
              <a:rPr lang="en-US" dirty="0" smtClean="0">
                <a:solidFill>
                  <a:schemeClr val="tx1"/>
                </a:solidFill>
              </a:rPr>
              <a:t>diminished</a:t>
            </a:r>
            <a:endParaRPr lang="en-US" dirty="0">
              <a:solidFill>
                <a:schemeClr val="tx1"/>
              </a:solidFill>
            </a:endParaRPr>
          </a:p>
          <a:p>
            <a:r>
              <a:rPr lang="en-US" dirty="0">
                <a:solidFill>
                  <a:srgbClr val="000000"/>
                </a:solidFill>
              </a:rPr>
              <a:t>Family engagement under A</a:t>
            </a:r>
            <a:r>
              <a:rPr lang="en-US" dirty="0" smtClean="0">
                <a:solidFill>
                  <a:srgbClr val="000000"/>
                </a:solidFill>
              </a:rPr>
              <a:t>R</a:t>
            </a:r>
            <a:endParaRPr lang="en-US" dirty="0">
              <a:solidFill>
                <a:srgbClr val="000000"/>
              </a:solidFill>
            </a:endParaRPr>
          </a:p>
          <a:p>
            <a:r>
              <a:rPr lang="en-US" dirty="0">
                <a:solidFill>
                  <a:srgbClr val="000000"/>
                </a:solidFill>
              </a:rPr>
              <a:t>CPS staff reacted </a:t>
            </a:r>
            <a:r>
              <a:rPr lang="en-US" dirty="0" smtClean="0">
                <a:solidFill>
                  <a:srgbClr val="000000"/>
                </a:solidFill>
              </a:rPr>
              <a:t>positively</a:t>
            </a:r>
            <a:endParaRPr lang="en-US" dirty="0">
              <a:solidFill>
                <a:srgbClr val="000000"/>
              </a:solidFill>
            </a:endParaRPr>
          </a:p>
          <a:p>
            <a:r>
              <a:rPr lang="en-US" dirty="0">
                <a:solidFill>
                  <a:srgbClr val="000000"/>
                </a:solidFill>
              </a:rPr>
              <a:t>Services to families and children increased and </a:t>
            </a:r>
            <a:r>
              <a:rPr lang="en-US" dirty="0" smtClean="0">
                <a:solidFill>
                  <a:srgbClr val="000000"/>
                </a:solidFill>
              </a:rPr>
              <a:t>changed</a:t>
            </a:r>
            <a:endParaRPr lang="en-US" dirty="0">
              <a:solidFill>
                <a:srgbClr val="000000"/>
              </a:solidFill>
            </a:endParaRPr>
          </a:p>
          <a:p>
            <a:r>
              <a:rPr lang="en-US" dirty="0" smtClean="0">
                <a:solidFill>
                  <a:srgbClr val="000000"/>
                </a:solidFill>
              </a:rPr>
              <a:t>New </a:t>
            </a:r>
            <a:r>
              <a:rPr lang="en-US" dirty="0">
                <a:solidFill>
                  <a:srgbClr val="000000"/>
                </a:solidFill>
              </a:rPr>
              <a:t>reports and later placements of children </a:t>
            </a:r>
            <a:r>
              <a:rPr lang="en-US" dirty="0" smtClean="0">
                <a:solidFill>
                  <a:srgbClr val="000000"/>
                </a:solidFill>
              </a:rPr>
              <a:t>reduced</a:t>
            </a:r>
            <a:endParaRPr lang="en-US" dirty="0">
              <a:solidFill>
                <a:srgbClr val="000000"/>
              </a:solidFill>
            </a:endParaRPr>
          </a:p>
          <a:p>
            <a:r>
              <a:rPr lang="en-US" dirty="0">
                <a:solidFill>
                  <a:srgbClr val="000000"/>
                </a:solidFill>
              </a:rPr>
              <a:t>Short-term costs greater, long-term costs reduced</a:t>
            </a:r>
          </a:p>
        </p:txBody>
      </p:sp>
      <p:sp>
        <p:nvSpPr>
          <p:cNvPr id="4" name="Content Placeholder 3"/>
          <p:cNvSpPr>
            <a:spLocks noGrp="1"/>
          </p:cNvSpPr>
          <p:nvPr>
            <p:ph sz="half" idx="2"/>
          </p:nvPr>
        </p:nvSpPr>
        <p:spPr/>
        <p:txBody>
          <a:bodyPr>
            <a:normAutofit fontScale="62500" lnSpcReduction="20000"/>
          </a:bodyPr>
          <a:lstStyle/>
          <a:p>
            <a:r>
              <a:rPr lang="en-US" dirty="0" smtClean="0"/>
              <a:t>Institute of Applied Research</a:t>
            </a:r>
          </a:p>
          <a:p>
            <a:pPr lvl="1"/>
            <a:r>
              <a:rPr lang="en-US" dirty="0"/>
              <a:t>MO, </a:t>
            </a:r>
            <a:r>
              <a:rPr lang="en-US" dirty="0" smtClean="0"/>
              <a:t>2000</a:t>
            </a:r>
          </a:p>
          <a:p>
            <a:r>
              <a:rPr lang="en-US" dirty="0" smtClean="0"/>
              <a:t>Randomized Control Trials</a:t>
            </a:r>
          </a:p>
          <a:p>
            <a:pPr lvl="1"/>
            <a:r>
              <a:rPr lang="en-US" dirty="0" smtClean="0"/>
              <a:t>MN, 2004</a:t>
            </a:r>
          </a:p>
          <a:p>
            <a:pPr lvl="1"/>
            <a:r>
              <a:rPr lang="en-US" dirty="0" smtClean="0"/>
              <a:t>MN Follow-Up, 2006</a:t>
            </a:r>
          </a:p>
          <a:p>
            <a:pPr lvl="1"/>
            <a:r>
              <a:rPr lang="en-US" dirty="0" smtClean="0"/>
              <a:t>OH, 2010</a:t>
            </a:r>
          </a:p>
          <a:p>
            <a:pPr lvl="1"/>
            <a:r>
              <a:rPr lang="en-US" dirty="0" smtClean="0"/>
              <a:t>OH Follow-Up, 2014</a:t>
            </a:r>
          </a:p>
          <a:p>
            <a:pPr lvl="1"/>
            <a:r>
              <a:rPr lang="en-US" dirty="0" smtClean="0"/>
              <a:t>CO, 2014</a:t>
            </a:r>
          </a:p>
          <a:p>
            <a:pPr lvl="1"/>
            <a:r>
              <a:rPr lang="en-US" dirty="0" smtClean="0"/>
              <a:t>IL, 2014</a:t>
            </a:r>
          </a:p>
          <a:p>
            <a:endParaRPr lang="en-US" dirty="0"/>
          </a:p>
        </p:txBody>
      </p:sp>
      <p:sp>
        <p:nvSpPr>
          <p:cNvPr id="5" name="Slide Number Placeholder 4"/>
          <p:cNvSpPr>
            <a:spLocks noGrp="1"/>
          </p:cNvSpPr>
          <p:nvPr>
            <p:ph type="sldNum" sz="quarter" idx="4"/>
          </p:nvPr>
        </p:nvSpPr>
        <p:spPr/>
        <p:txBody>
          <a:bodyPr/>
          <a:lstStyle/>
          <a:p>
            <a:fld id="{200DC459-4F0D-5B4F-8935-8EFCF60B8E6D}" type="slidenum">
              <a:rPr lang="en-US" smtClean="0"/>
              <a:pPr/>
              <a:t>31</a:t>
            </a:fld>
            <a:endParaRPr lang="en-US" dirty="0"/>
          </a:p>
        </p:txBody>
      </p:sp>
    </p:spTree>
    <p:extLst>
      <p:ext uri="{BB962C8B-B14F-4D97-AF65-F5344CB8AC3E}">
        <p14:creationId xmlns:p14="http://schemas.microsoft.com/office/powerpoint/2010/main" val="3852152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2400" b="1" dirty="0" smtClean="0"/>
              <a:t>Table 1</a:t>
            </a:r>
            <a:br>
              <a:rPr lang="en-US" sz="2400" b="1" dirty="0" smtClean="0"/>
            </a:br>
            <a:r>
              <a:rPr lang="en-US" sz="2400" b="1" dirty="0" smtClean="0"/>
              <a:t>Over 30,000 AR Cases Opened in the 5 Initial Regions</a:t>
            </a:r>
            <a:br>
              <a:rPr lang="en-US" sz="2400" b="1" dirty="0" smtClean="0"/>
            </a:br>
            <a:r>
              <a:rPr lang="en-US" sz="2400" b="1" dirty="0" smtClean="0"/>
              <a:t>From November 2014 thru February 2017</a:t>
            </a:r>
            <a:endParaRPr lang="en-US" sz="2400" b="1" dirty="0"/>
          </a:p>
        </p:txBody>
      </p:sp>
      <p:graphicFrame>
        <p:nvGraphicFramePr>
          <p:cNvPr id="5" name="Content Placeholder 4"/>
          <p:cNvGraphicFramePr>
            <a:graphicFrameLocks noGrp="1"/>
          </p:cNvGraphicFramePr>
          <p:nvPr>
            <p:ph idx="1"/>
            <p:extLst/>
          </p:nvPr>
        </p:nvGraphicFramePr>
        <p:xfrm>
          <a:off x="304800" y="921099"/>
          <a:ext cx="8382000" cy="594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0604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dirty="0" smtClean="0"/>
              <a:t>Table 2</a:t>
            </a:r>
            <a:br>
              <a:rPr lang="en-US" sz="2800" dirty="0" smtClean="0"/>
            </a:br>
            <a:r>
              <a:rPr lang="en-US" sz="2800" dirty="0" smtClean="0"/>
              <a:t>Less Than 10% of the Cases Stage Progress</a:t>
            </a:r>
            <a:endParaRPr lang="en-US" sz="2800" dirty="0"/>
          </a:p>
        </p:txBody>
      </p:sp>
      <p:graphicFrame>
        <p:nvGraphicFramePr>
          <p:cNvPr id="4" name="Content Placeholder 3"/>
          <p:cNvGraphicFramePr>
            <a:graphicFrameLocks noGrp="1"/>
          </p:cNvGraphicFramePr>
          <p:nvPr>
            <p:ph idx="1"/>
            <p:extLst/>
          </p:nvPr>
        </p:nvGraphicFramePr>
        <p:xfrm>
          <a:off x="457200" y="1295400"/>
          <a:ext cx="8229600" cy="4830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94193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2400" b="1" dirty="0" smtClean="0"/>
              <a:t>Table 3</a:t>
            </a:r>
            <a:br>
              <a:rPr lang="en-US" sz="2400" b="1" dirty="0" smtClean="0"/>
            </a:br>
            <a:r>
              <a:rPr lang="en-US" sz="2400" b="1" dirty="0" smtClean="0"/>
              <a:t>Only a Few % Stage Progress to CVS or FBSS</a:t>
            </a:r>
            <a:br>
              <a:rPr lang="en-US" sz="2400" b="1" dirty="0" smtClean="0"/>
            </a:br>
            <a:endParaRPr lang="en-US" sz="2400" b="1" dirty="0"/>
          </a:p>
        </p:txBody>
      </p:sp>
      <p:graphicFrame>
        <p:nvGraphicFramePr>
          <p:cNvPr id="5" name="Content Placeholder 4"/>
          <p:cNvGraphicFramePr>
            <a:graphicFrameLocks noGrp="1"/>
          </p:cNvGraphicFramePr>
          <p:nvPr>
            <p:ph idx="1"/>
            <p:extLst/>
          </p:nvPr>
        </p:nvGraphicFramePr>
        <p:xfrm>
          <a:off x="381000" y="1219200"/>
          <a:ext cx="8534400" cy="5364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369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200DC459-4F0D-5B4F-8935-8EFCF60B8E6D}" type="slidenum">
              <a:rPr lang="en-US" smtClean="0"/>
              <a:pPr/>
              <a:t>35</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51560" y="411480"/>
            <a:ext cx="7193280" cy="5457614"/>
          </a:xfrm>
          <a:prstGeom prst="rect">
            <a:avLst/>
          </a:prstGeom>
          <a:noFill/>
        </p:spPr>
      </p:pic>
    </p:spTree>
    <p:extLst>
      <p:ext uri="{BB962C8B-B14F-4D97-AF65-F5344CB8AC3E}">
        <p14:creationId xmlns:p14="http://schemas.microsoft.com/office/powerpoint/2010/main" val="4283154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00DC459-4F0D-5B4F-8935-8EFCF60B8E6D}" type="slidenum">
              <a:rPr lang="en-US" smtClean="0"/>
              <a:pPr/>
              <a:t>36</a:t>
            </a:fld>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864360" y="1398270"/>
            <a:ext cx="5415280" cy="4061460"/>
          </a:xfrm>
          <a:prstGeom prst="rect">
            <a:avLst/>
          </a:prstGeom>
          <a:noFill/>
        </p:spPr>
      </p:pic>
    </p:spTree>
    <p:extLst>
      <p:ext uri="{BB962C8B-B14F-4D97-AF65-F5344CB8AC3E}">
        <p14:creationId xmlns:p14="http://schemas.microsoft.com/office/powerpoint/2010/main" val="3523043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00DC459-4F0D-5B4F-8935-8EFCF60B8E6D}" type="slidenum">
              <a:rPr lang="en-US" smtClean="0"/>
              <a:pPr/>
              <a:t>37</a:t>
            </a:fld>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823720" y="1367790"/>
            <a:ext cx="5496560" cy="4122420"/>
          </a:xfrm>
          <a:prstGeom prst="rect">
            <a:avLst/>
          </a:prstGeom>
          <a:noFill/>
        </p:spPr>
      </p:pic>
    </p:spTree>
    <p:extLst>
      <p:ext uri="{BB962C8B-B14F-4D97-AF65-F5344CB8AC3E}">
        <p14:creationId xmlns:p14="http://schemas.microsoft.com/office/powerpoint/2010/main" val="3100434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latin typeface="+mn-lt"/>
                <a:ea typeface="+mj-ea"/>
                <a:cs typeface="+mj-cs"/>
              </a:rPr>
              <a:t>Resources</a:t>
            </a:r>
            <a:endParaRPr lang="en-US" sz="3200" dirty="0">
              <a:latin typeface="+mn-lt"/>
              <a:ea typeface="+mj-ea"/>
              <a:cs typeface="+mj-cs"/>
            </a:endParaRPr>
          </a:p>
        </p:txBody>
      </p:sp>
      <p:sp>
        <p:nvSpPr>
          <p:cNvPr id="49154" name="Content Placeholder 2"/>
          <p:cNvSpPr>
            <a:spLocks noGrp="1"/>
          </p:cNvSpPr>
          <p:nvPr>
            <p:ph idx="1"/>
          </p:nvPr>
        </p:nvSpPr>
        <p:spPr/>
        <p:txBody>
          <a:bodyPr>
            <a:normAutofit/>
          </a:bodyPr>
          <a:lstStyle/>
          <a:p>
            <a:pPr eaLnBrk="1" hangingPunct="1">
              <a:defRPr/>
            </a:pPr>
            <a:r>
              <a:rPr lang="en-US" sz="2400" dirty="0" smtClean="0">
                <a:latin typeface="Georgia" charset="0"/>
              </a:rPr>
              <a:t>Texas DFPS Website</a:t>
            </a:r>
            <a:endParaRPr lang="en-US" sz="2400" u="sng" dirty="0" smtClean="0">
              <a:latin typeface="Georgia" charset="0"/>
            </a:endParaRPr>
          </a:p>
          <a:p>
            <a:pPr lvl="1">
              <a:defRPr/>
            </a:pPr>
            <a:r>
              <a:rPr lang="en-US" sz="2000" u="sng" dirty="0">
                <a:solidFill>
                  <a:srgbClr val="92D050"/>
                </a:solidFill>
                <a:latin typeface="Georgia" charset="0"/>
                <a:hlinkClick r:id="rId3"/>
              </a:rPr>
              <a:t>http://intranet.dfps.txnet.state.tx.us/CPS/AR/default.asp</a:t>
            </a:r>
            <a:endParaRPr lang="en-US" sz="2000" u="sng" dirty="0">
              <a:solidFill>
                <a:srgbClr val="92D050"/>
              </a:solidFill>
              <a:latin typeface="Georgia" charset="0"/>
            </a:endParaRPr>
          </a:p>
          <a:p>
            <a:pPr marL="457200" lvl="1" indent="0">
              <a:buNone/>
              <a:defRPr/>
            </a:pPr>
            <a:endParaRPr lang="en-US" sz="2400" u="sng" dirty="0" smtClean="0">
              <a:latin typeface="Georgia" charset="0"/>
            </a:endParaRPr>
          </a:p>
          <a:p>
            <a:pPr eaLnBrk="1" hangingPunct="1">
              <a:defRPr/>
            </a:pPr>
            <a:r>
              <a:rPr lang="en-US" sz="2400" dirty="0" smtClean="0">
                <a:latin typeface="Georgia" charset="0"/>
              </a:rPr>
              <a:t>The </a:t>
            </a:r>
            <a:r>
              <a:rPr lang="en-US" sz="2400" dirty="0">
                <a:latin typeface="Georgia" charset="0"/>
              </a:rPr>
              <a:t>Kempe Center</a:t>
            </a:r>
          </a:p>
          <a:p>
            <a:pPr lvl="1" eaLnBrk="1" hangingPunct="1">
              <a:defRPr/>
            </a:pPr>
            <a:r>
              <a:rPr lang="en-US" sz="2000" dirty="0">
                <a:latin typeface="Georgia" charset="0"/>
                <a:hlinkClick r:id="rId4"/>
              </a:rPr>
              <a:t>www.thekempecenter.org</a:t>
            </a:r>
            <a:r>
              <a:rPr lang="en-US" sz="2000" dirty="0">
                <a:latin typeface="Georgia" charset="0"/>
              </a:rPr>
              <a:t> </a:t>
            </a:r>
          </a:p>
          <a:p>
            <a:pPr lvl="1" eaLnBrk="1" hangingPunct="1">
              <a:buFont typeface="Wingdings" charset="0"/>
              <a:buNone/>
              <a:defRPr/>
            </a:pPr>
            <a:endParaRPr lang="en-US" sz="2400" dirty="0">
              <a:latin typeface="Georgia" charset="0"/>
            </a:endParaRPr>
          </a:p>
          <a:p>
            <a:pPr eaLnBrk="1" hangingPunct="1">
              <a:defRPr/>
            </a:pPr>
            <a:r>
              <a:rPr lang="en-US" sz="2400" dirty="0">
                <a:latin typeface="Georgia" charset="0"/>
              </a:rPr>
              <a:t>Quality Improvement Center on Differential Response </a:t>
            </a:r>
          </a:p>
          <a:p>
            <a:pPr lvl="1" eaLnBrk="1" hangingPunct="1">
              <a:defRPr/>
            </a:pPr>
            <a:r>
              <a:rPr lang="en-US" sz="2000" dirty="0" smtClean="0">
                <a:latin typeface="Georgia" charset="0"/>
                <a:hlinkClick r:id="rId5"/>
              </a:rPr>
              <a:t>www.DifferentialResponseQIC.org</a:t>
            </a:r>
            <a:endParaRPr lang="en-US" sz="2000" dirty="0" smtClean="0">
              <a:latin typeface="Georgia" charset="0"/>
            </a:endParaRPr>
          </a:p>
          <a:p>
            <a:pPr lvl="1" eaLnBrk="1" hangingPunct="1">
              <a:defRPr/>
            </a:pPr>
            <a:endParaRPr lang="en-US" sz="2400" dirty="0">
              <a:latin typeface="Georgia" charset="0"/>
            </a:endParaRPr>
          </a:p>
          <a:p>
            <a:pPr marL="457200" lvl="1" indent="0" eaLnBrk="1" hangingPunct="1">
              <a:buNone/>
              <a:defRPr/>
            </a:pPr>
            <a:endParaRPr lang="en-US" sz="2400" dirty="0">
              <a:latin typeface="Georgia" charset="0"/>
            </a:endParaRPr>
          </a:p>
        </p:txBody>
      </p:sp>
      <p:sp>
        <p:nvSpPr>
          <p:cNvPr id="3" name="Slide Number Placeholder 2"/>
          <p:cNvSpPr>
            <a:spLocks noGrp="1"/>
          </p:cNvSpPr>
          <p:nvPr>
            <p:ph type="sldNum" sz="quarter" idx="4"/>
          </p:nvPr>
        </p:nvSpPr>
        <p:spPr/>
        <p:txBody>
          <a:bodyPr/>
          <a:lstStyle/>
          <a:p>
            <a:fld id="{200DC459-4F0D-5B4F-8935-8EFCF60B8E6D}" type="slidenum">
              <a:rPr lang="en-US" smtClean="0"/>
              <a:pPr/>
              <a:t>38</a:t>
            </a:fld>
            <a:endParaRPr lang="en-US" dirty="0"/>
          </a:p>
        </p:txBody>
      </p:sp>
    </p:spTree>
    <p:extLst>
      <p:ext uri="{BB962C8B-B14F-4D97-AF65-F5344CB8AC3E}">
        <p14:creationId xmlns:p14="http://schemas.microsoft.com/office/powerpoint/2010/main" val="3449033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pic>
        <p:nvPicPr>
          <p:cNvPr id="8" name="Picture Placeholder 7"/>
          <p:cNvPicPr>
            <a:picLocks noGrp="1" noChangeAspect="1"/>
          </p:cNvPicPr>
          <p:nvPr>
            <p:ph type="pic" idx="1"/>
          </p:nvPr>
        </p:nvPicPr>
        <p:blipFill>
          <a:blip r:embed="rId3"/>
          <a:srcRect t="23177" b="23177"/>
          <a:stretch>
            <a:fillRect/>
          </a:stretch>
        </p:blipFill>
        <p:spPr/>
      </p:pic>
      <p:sp>
        <p:nvSpPr>
          <p:cNvPr id="2" name="Slide Number Placeholder 1"/>
          <p:cNvSpPr>
            <a:spLocks noGrp="1"/>
          </p:cNvSpPr>
          <p:nvPr>
            <p:ph type="sldNum" sz="quarter" idx="4"/>
          </p:nvPr>
        </p:nvSpPr>
        <p:spPr/>
        <p:txBody>
          <a:bodyPr/>
          <a:lstStyle/>
          <a:p>
            <a:fld id="{200DC459-4F0D-5B4F-8935-8EFCF60B8E6D}" type="slidenum">
              <a:rPr lang="en-US" smtClean="0"/>
              <a:pPr/>
              <a:t>39</a:t>
            </a:fld>
            <a:endParaRPr lang="en-US" dirty="0"/>
          </a:p>
        </p:txBody>
      </p:sp>
    </p:spTree>
    <p:extLst>
      <p:ext uri="{BB962C8B-B14F-4D97-AF65-F5344CB8AC3E}">
        <p14:creationId xmlns:p14="http://schemas.microsoft.com/office/powerpoint/2010/main" val="4276559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1295401"/>
          </a:xfrm>
        </p:spPr>
        <p:txBody>
          <a:bodyPr/>
          <a:lstStyle/>
          <a:p>
            <a:pPr algn="ctr"/>
            <a:r>
              <a:rPr lang="en-US" b="1" dirty="0" smtClean="0"/>
              <a:t>Differential</a:t>
            </a:r>
            <a:r>
              <a:rPr lang="en-US" b="1" dirty="0" smtClean="0">
                <a:solidFill>
                  <a:schemeClr val="tx1"/>
                </a:solidFill>
              </a:rPr>
              <a:t> </a:t>
            </a:r>
            <a:r>
              <a:rPr lang="en-US" b="1" dirty="0" smtClean="0"/>
              <a:t>Response </a:t>
            </a:r>
            <a:br>
              <a:rPr lang="en-US" b="1" dirty="0" smtClean="0"/>
            </a:br>
            <a:r>
              <a:rPr lang="en-US" sz="2800" b="1" dirty="0" smtClean="0"/>
              <a:t>National</a:t>
            </a:r>
            <a:endParaRPr lang="en-US" sz="2800" b="1" dirty="0"/>
          </a:p>
        </p:txBody>
      </p:sp>
      <p:sp>
        <p:nvSpPr>
          <p:cNvPr id="6" name="Text Placeholder 5"/>
          <p:cNvSpPr>
            <a:spLocks noGrp="1"/>
          </p:cNvSpPr>
          <p:nvPr>
            <p:ph type="body" idx="1"/>
          </p:nvPr>
        </p:nvSpPr>
        <p:spPr/>
        <p:txBody>
          <a:bodyPr>
            <a:normAutofit/>
          </a:bodyPr>
          <a:lstStyle/>
          <a:p>
            <a:pPr algn="ctr"/>
            <a:r>
              <a:rPr lang="en-US" sz="4000" b="1" dirty="0" smtClean="0">
                <a:solidFill>
                  <a:schemeClr val="accent1">
                    <a:lumMod val="75000"/>
                  </a:schemeClr>
                </a:solidFill>
                <a:latin typeface="Franklin Gothic Book"/>
              </a:rPr>
              <a:t>Alternative Response</a:t>
            </a:r>
          </a:p>
          <a:p>
            <a:pPr algn="ctr"/>
            <a:r>
              <a:rPr lang="en-US" sz="2800" b="1" dirty="0" smtClean="0">
                <a:solidFill>
                  <a:schemeClr val="tx2"/>
                </a:solidFill>
                <a:latin typeface="+mj-lt"/>
              </a:rPr>
              <a:t>Texas</a:t>
            </a:r>
            <a:endParaRPr lang="en-US" sz="2800" b="1" dirty="0">
              <a:solidFill>
                <a:schemeClr val="tx2"/>
              </a:solidFill>
              <a:latin typeface="+mj-lt"/>
            </a:endParaRPr>
          </a:p>
        </p:txBody>
      </p:sp>
      <p:sp>
        <p:nvSpPr>
          <p:cNvPr id="3" name="Slide Number Placeholder 2"/>
          <p:cNvSpPr>
            <a:spLocks noGrp="1"/>
          </p:cNvSpPr>
          <p:nvPr>
            <p:ph type="sldNum" sz="quarter" idx="12"/>
          </p:nvPr>
        </p:nvSpPr>
        <p:spPr/>
        <p:txBody>
          <a:bodyPr/>
          <a:lstStyle/>
          <a:p>
            <a:pPr>
              <a:defRPr/>
            </a:pPr>
            <a:fld id="{BF39B195-297B-4DA4-8715-2C8145437E6A}" type="slidenum">
              <a:rPr lang="en-US" smtClean="0"/>
              <a:pPr>
                <a:defRPr/>
              </a:pPr>
              <a:t>4</a:t>
            </a:fld>
            <a:endParaRPr lang="en-US"/>
          </a:p>
        </p:txBody>
      </p:sp>
    </p:spTree>
    <p:extLst>
      <p:ext uri="{BB962C8B-B14F-4D97-AF65-F5344CB8AC3E}">
        <p14:creationId xmlns:p14="http://schemas.microsoft.com/office/powerpoint/2010/main" val="462907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990600"/>
            <a:ext cx="7772400" cy="762000"/>
          </a:xfrm>
        </p:spPr>
        <p:txBody>
          <a:bodyPr/>
          <a:lstStyle/>
          <a:p>
            <a:pPr algn="ctr" eaLnBrk="1" hangingPunct="1"/>
            <a:r>
              <a:rPr lang="en-US" sz="3600" b="1" dirty="0" smtClean="0"/>
              <a:t>Alternative Response is . . . </a:t>
            </a:r>
          </a:p>
        </p:txBody>
      </p:sp>
      <p:sp>
        <p:nvSpPr>
          <p:cNvPr id="6147" name="Text Placeholder 2"/>
          <p:cNvSpPr>
            <a:spLocks noGrp="1"/>
          </p:cNvSpPr>
          <p:nvPr>
            <p:ph type="body" idx="1"/>
          </p:nvPr>
        </p:nvSpPr>
        <p:spPr>
          <a:xfrm>
            <a:off x="685800" y="2590800"/>
            <a:ext cx="7772400" cy="3733800"/>
          </a:xfrm>
        </p:spPr>
        <p:txBody>
          <a:bodyPr>
            <a:normAutofit/>
          </a:bodyPr>
          <a:lstStyle/>
          <a:p>
            <a:pPr eaLnBrk="1" fontAlgn="auto" hangingPunct="1">
              <a:spcBef>
                <a:spcPts val="580"/>
              </a:spcBef>
              <a:spcAft>
                <a:spcPts val="0"/>
              </a:spcAft>
              <a:buFont typeface="Wingdings 2"/>
              <a:buNone/>
              <a:defRPr/>
            </a:pPr>
            <a:r>
              <a:rPr lang="en-US" sz="2400" b="0" dirty="0" smtClean="0">
                <a:solidFill>
                  <a:schemeClr val="tx2"/>
                </a:solidFill>
                <a:latin typeface="+mj-lt"/>
              </a:rPr>
              <a:t>An approach that allows child protective services to respond differently to </a:t>
            </a:r>
            <a:r>
              <a:rPr lang="en-US" sz="2400" b="0" i="1" dirty="0" smtClean="0">
                <a:solidFill>
                  <a:schemeClr val="tx2"/>
                </a:solidFill>
                <a:latin typeface="+mj-lt"/>
              </a:rPr>
              <a:t>accepted</a:t>
            </a:r>
            <a:r>
              <a:rPr lang="en-US" sz="2400" b="0" dirty="0" smtClean="0">
                <a:solidFill>
                  <a:schemeClr val="tx2"/>
                </a:solidFill>
                <a:latin typeface="+mj-lt"/>
              </a:rPr>
              <a:t> reports of child abuse and neglect based on such factors as the type and severity of the alleged maltreatment, number and sources of previous reports, and willingness of the family to participate in services. </a:t>
            </a:r>
            <a:r>
              <a:rPr lang="en-US" sz="2400" b="0" i="1" dirty="0" smtClean="0">
                <a:solidFill>
                  <a:schemeClr val="tx2"/>
                </a:solidFill>
                <a:latin typeface="+mj-lt"/>
              </a:rPr>
              <a:t>(American Humane Association)</a:t>
            </a:r>
          </a:p>
          <a:p>
            <a:pPr eaLnBrk="1" fontAlgn="auto" hangingPunct="1">
              <a:spcBef>
                <a:spcPts val="580"/>
              </a:spcBef>
              <a:spcAft>
                <a:spcPts val="0"/>
              </a:spcAft>
              <a:buFont typeface="Wingdings 2"/>
              <a:buNone/>
              <a:defRPr/>
            </a:pPr>
            <a:endParaRPr lang="en-US" sz="2400" b="0" i="1" dirty="0" smtClean="0">
              <a:solidFill>
                <a:schemeClr val="tx2"/>
              </a:solidFill>
              <a:latin typeface="+mj-lt"/>
            </a:endParaRPr>
          </a:p>
        </p:txBody>
      </p:sp>
      <p:pic>
        <p:nvPicPr>
          <p:cNvPr id="81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953000"/>
            <a:ext cx="21399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BF39B195-297B-4DA4-8715-2C8145437E6A}" type="slidenum">
              <a:rPr lang="en-US" smtClean="0"/>
              <a:pPr>
                <a:defRPr/>
              </a:pPr>
              <a:t>5</a:t>
            </a:fld>
            <a:endParaRPr lang="en-US" dirty="0"/>
          </a:p>
        </p:txBody>
      </p:sp>
    </p:spTree>
    <p:extLst>
      <p:ext uri="{BB962C8B-B14F-4D97-AF65-F5344CB8AC3E}">
        <p14:creationId xmlns:p14="http://schemas.microsoft.com/office/powerpoint/2010/main" val="3036747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1625" y="228600"/>
            <a:ext cx="8534400" cy="1295400"/>
          </a:xfrm>
        </p:spPr>
        <p:txBody>
          <a:bodyPr/>
          <a:lstStyle/>
          <a:p>
            <a:pPr algn="ctr" eaLnBrk="1" hangingPunct="1"/>
            <a:r>
              <a:rPr lang="en-US" b="1" dirty="0" smtClean="0"/>
              <a:t>Benefits of Alternative Response</a:t>
            </a:r>
          </a:p>
        </p:txBody>
      </p:sp>
      <p:sp>
        <p:nvSpPr>
          <p:cNvPr id="11267" name="Rectangle 3"/>
          <p:cNvSpPr>
            <a:spLocks noGrp="1" noChangeArrowheads="1"/>
          </p:cNvSpPr>
          <p:nvPr>
            <p:ph sz="quarter" idx="1"/>
          </p:nvPr>
        </p:nvSpPr>
        <p:spPr/>
        <p:txBody>
          <a:bodyPr>
            <a:normAutofit fontScale="92500" lnSpcReduction="20000"/>
          </a:bodyPr>
          <a:lstStyle/>
          <a:p>
            <a:pPr eaLnBrk="1" hangingPunct="1">
              <a:spcAft>
                <a:spcPts val="600"/>
              </a:spcAft>
            </a:pPr>
            <a:endParaRPr lang="en-US" sz="2000" dirty="0" smtClean="0"/>
          </a:p>
          <a:p>
            <a:pPr eaLnBrk="1" hangingPunct="1">
              <a:spcAft>
                <a:spcPts val="600"/>
              </a:spcAft>
            </a:pPr>
            <a:r>
              <a:rPr lang="en-US" sz="2400" dirty="0" smtClean="0">
                <a:latin typeface="+mj-lt"/>
              </a:rPr>
              <a:t>Child Safety is not compromised</a:t>
            </a:r>
          </a:p>
          <a:p>
            <a:pPr lvl="0"/>
            <a:r>
              <a:rPr lang="en-US" sz="2400" dirty="0" smtClean="0">
                <a:latin typeface="+mj-lt"/>
              </a:rPr>
              <a:t>Collaborative </a:t>
            </a:r>
            <a:r>
              <a:rPr lang="en-US" sz="2400" dirty="0">
                <a:latin typeface="+mj-lt"/>
              </a:rPr>
              <a:t>nature </a:t>
            </a:r>
            <a:r>
              <a:rPr lang="en-US" sz="2400" dirty="0" smtClean="0">
                <a:latin typeface="+mj-lt"/>
              </a:rPr>
              <a:t>is more “family friendly” and improves community relations through partnerships</a:t>
            </a:r>
            <a:endParaRPr lang="en-US" sz="2400" dirty="0">
              <a:latin typeface="+mj-lt"/>
            </a:endParaRPr>
          </a:p>
          <a:p>
            <a:pPr lvl="0"/>
            <a:r>
              <a:rPr lang="en-US" sz="2400" dirty="0">
                <a:latin typeface="+mj-lt"/>
              </a:rPr>
              <a:t>Reduction in the number of families re-reported to CPS system </a:t>
            </a:r>
            <a:endParaRPr lang="en-US" sz="2400" dirty="0" smtClean="0">
              <a:latin typeface="+mj-lt"/>
            </a:endParaRPr>
          </a:p>
          <a:p>
            <a:pPr lvl="0"/>
            <a:r>
              <a:rPr lang="en-US" sz="2400" dirty="0" smtClean="0">
                <a:latin typeface="+mj-lt"/>
              </a:rPr>
              <a:t>Increased family and caseworker satisfaction</a:t>
            </a:r>
            <a:endParaRPr lang="en-US" sz="2400" dirty="0">
              <a:latin typeface="+mj-lt"/>
            </a:endParaRPr>
          </a:p>
        </p:txBody>
      </p:sp>
      <p:pic>
        <p:nvPicPr>
          <p:cNvPr id="6" name="Picture 4" descr="j04428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5260" y="1888069"/>
            <a:ext cx="3581400" cy="436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146304" y="6210300"/>
            <a:ext cx="457200" cy="457200"/>
          </a:xfrm>
          <a:prstGeom prst="ellipse">
            <a:avLst/>
          </a:prstGeom>
        </p:spPr>
        <p:txBody>
          <a:bodyPr/>
          <a:lstStyle/>
          <a:p>
            <a:pPr>
              <a:defRPr/>
            </a:pPr>
            <a:fld id="{052567DF-EB44-4E5F-A7AB-BE8069519F4E}" type="slidenum">
              <a:rPr lang="en-US" smtClean="0"/>
              <a:pPr>
                <a:defRPr/>
              </a:pPr>
              <a:t>6</a:t>
            </a:fld>
            <a:endParaRPr lang="en-US"/>
          </a:p>
        </p:txBody>
      </p:sp>
    </p:spTree>
    <p:extLst>
      <p:ext uri="{BB962C8B-B14F-4D97-AF65-F5344CB8AC3E}">
        <p14:creationId xmlns:p14="http://schemas.microsoft.com/office/powerpoint/2010/main" val="1959520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algn="ctr" eaLnBrk="1" hangingPunct="1"/>
            <a:r>
              <a:rPr lang="en-US" sz="4000" b="0" dirty="0" smtClean="0">
                <a:latin typeface="+mn-lt"/>
              </a:rPr>
              <a:t>Principles of Alternative Response</a:t>
            </a:r>
            <a:endParaRPr lang="en-US" sz="4000" b="0" dirty="0">
              <a:latin typeface="+mn-lt"/>
            </a:endParaRPr>
          </a:p>
        </p:txBody>
      </p:sp>
      <p:sp>
        <p:nvSpPr>
          <p:cNvPr id="21507" name="Rectangle 3"/>
          <p:cNvSpPr>
            <a:spLocks noGrp="1" noChangeArrowheads="1"/>
          </p:cNvSpPr>
          <p:nvPr>
            <p:ph sz="half" idx="1"/>
          </p:nvPr>
        </p:nvSpPr>
        <p:spPr/>
        <p:txBody>
          <a:bodyPr>
            <a:normAutofit fontScale="92500" lnSpcReduction="10000"/>
          </a:bodyPr>
          <a:lstStyle/>
          <a:p>
            <a:pPr eaLnBrk="1" hangingPunct="1">
              <a:lnSpc>
                <a:spcPct val="90000"/>
              </a:lnSpc>
            </a:pPr>
            <a:endParaRPr lang="en-US" sz="2000" dirty="0">
              <a:latin typeface="Georgia" charset="0"/>
            </a:endParaRPr>
          </a:p>
          <a:p>
            <a:pPr eaLnBrk="1" hangingPunct="1">
              <a:lnSpc>
                <a:spcPct val="90000"/>
              </a:lnSpc>
            </a:pPr>
            <a:r>
              <a:rPr lang="en-US" sz="2200" dirty="0">
                <a:latin typeface="Georgia" charset="0"/>
              </a:rPr>
              <a:t>Alternative to traditional child protection investigative </a:t>
            </a:r>
            <a:r>
              <a:rPr lang="en-US" sz="2200" dirty="0" smtClean="0">
                <a:latin typeface="Georgia" charset="0"/>
              </a:rPr>
              <a:t>response</a:t>
            </a:r>
          </a:p>
          <a:p>
            <a:pPr eaLnBrk="1" hangingPunct="1">
              <a:lnSpc>
                <a:spcPct val="90000"/>
              </a:lnSpc>
            </a:pPr>
            <a:endParaRPr lang="en-US" sz="2200" dirty="0">
              <a:latin typeface="Georgia" charset="0"/>
            </a:endParaRPr>
          </a:p>
          <a:p>
            <a:pPr eaLnBrk="1" hangingPunct="1">
              <a:lnSpc>
                <a:spcPct val="90000"/>
              </a:lnSpc>
            </a:pPr>
            <a:r>
              <a:rPr lang="en-US" sz="2200" dirty="0">
                <a:latin typeface="Georgia" charset="0"/>
              </a:rPr>
              <a:t>Sets aside fault finding and substantiation </a:t>
            </a:r>
            <a:r>
              <a:rPr lang="en-US" sz="2200" dirty="0" smtClean="0">
                <a:latin typeface="Georgia" charset="0"/>
              </a:rPr>
              <a:t>decision</a:t>
            </a:r>
          </a:p>
          <a:p>
            <a:pPr eaLnBrk="1" hangingPunct="1">
              <a:lnSpc>
                <a:spcPct val="90000"/>
              </a:lnSpc>
            </a:pPr>
            <a:endParaRPr lang="en-US" sz="2200" dirty="0">
              <a:latin typeface="Georgia" charset="0"/>
            </a:endParaRPr>
          </a:p>
          <a:p>
            <a:pPr eaLnBrk="1" hangingPunct="1">
              <a:lnSpc>
                <a:spcPct val="80000"/>
              </a:lnSpc>
            </a:pPr>
            <a:r>
              <a:rPr lang="en-US" sz="2200" dirty="0" smtClean="0">
                <a:latin typeface="Georgia" charset="0"/>
              </a:rPr>
              <a:t>Only some P2 reports are eligible</a:t>
            </a:r>
            <a:endParaRPr lang="en-US" sz="2200" dirty="0">
              <a:latin typeface="Georgia" charset="0"/>
            </a:endParaRPr>
          </a:p>
          <a:p>
            <a:pPr eaLnBrk="1" hangingPunct="1">
              <a:lnSpc>
                <a:spcPct val="80000"/>
              </a:lnSpc>
            </a:pPr>
            <a:endParaRPr lang="en-US" sz="2000" dirty="0">
              <a:latin typeface="Georgia" charset="0"/>
            </a:endParaRPr>
          </a:p>
          <a:p>
            <a:pPr eaLnBrk="1" hangingPunct="1">
              <a:lnSpc>
                <a:spcPct val="90000"/>
              </a:lnSpc>
              <a:buFont typeface="Wingdings" charset="0"/>
              <a:buNone/>
            </a:pPr>
            <a:endParaRPr lang="en-US" sz="2400" dirty="0">
              <a:latin typeface="Georgia" charset="0"/>
            </a:endParaRPr>
          </a:p>
        </p:txBody>
      </p:sp>
      <p:sp>
        <p:nvSpPr>
          <p:cNvPr id="21508" name="Content Placeholder 5"/>
          <p:cNvSpPr>
            <a:spLocks noGrp="1"/>
          </p:cNvSpPr>
          <p:nvPr>
            <p:ph sz="half" idx="2"/>
          </p:nvPr>
        </p:nvSpPr>
        <p:spPr/>
        <p:txBody>
          <a:bodyPr>
            <a:normAutofit fontScale="92500" lnSpcReduction="10000"/>
          </a:bodyPr>
          <a:lstStyle/>
          <a:p>
            <a:pPr eaLnBrk="1" hangingPunct="1">
              <a:lnSpc>
                <a:spcPct val="80000"/>
              </a:lnSpc>
            </a:pPr>
            <a:endParaRPr lang="en-US" sz="2000" dirty="0">
              <a:latin typeface="Georgia" charset="0"/>
            </a:endParaRPr>
          </a:p>
          <a:p>
            <a:pPr eaLnBrk="1" hangingPunct="1">
              <a:lnSpc>
                <a:spcPct val="80000"/>
              </a:lnSpc>
            </a:pPr>
            <a:r>
              <a:rPr lang="en-US" sz="2200" dirty="0">
                <a:latin typeface="Georgia" charset="0"/>
              </a:rPr>
              <a:t>Focuses less </a:t>
            </a:r>
            <a:r>
              <a:rPr lang="en-US" sz="2200" dirty="0" smtClean="0">
                <a:latin typeface="Georgia" charset="0"/>
              </a:rPr>
              <a:t>on proving whether the allegation is true or not</a:t>
            </a:r>
          </a:p>
          <a:p>
            <a:pPr eaLnBrk="1" hangingPunct="1">
              <a:lnSpc>
                <a:spcPct val="80000"/>
              </a:lnSpc>
            </a:pPr>
            <a:endParaRPr lang="en-US" sz="2200" dirty="0">
              <a:latin typeface="Georgia" charset="0"/>
            </a:endParaRPr>
          </a:p>
          <a:p>
            <a:pPr eaLnBrk="1" hangingPunct="1">
              <a:lnSpc>
                <a:spcPct val="80000"/>
              </a:lnSpc>
            </a:pPr>
            <a:r>
              <a:rPr lang="en-US" sz="2200" dirty="0">
                <a:latin typeface="Georgia" charset="0"/>
              </a:rPr>
              <a:t>Seeks safety through family engagement and collaborative </a:t>
            </a:r>
            <a:r>
              <a:rPr lang="en-US" sz="2200" dirty="0" smtClean="0">
                <a:latin typeface="Georgia" charset="0"/>
              </a:rPr>
              <a:t>partnerships</a:t>
            </a:r>
          </a:p>
          <a:p>
            <a:pPr eaLnBrk="1" hangingPunct="1">
              <a:lnSpc>
                <a:spcPct val="80000"/>
              </a:lnSpc>
            </a:pPr>
            <a:endParaRPr lang="en-US" sz="2200" dirty="0">
              <a:latin typeface="Georgia" charset="0"/>
            </a:endParaRPr>
          </a:p>
          <a:p>
            <a:pPr eaLnBrk="1" hangingPunct="1">
              <a:lnSpc>
                <a:spcPct val="80000"/>
              </a:lnSpc>
            </a:pPr>
            <a:r>
              <a:rPr lang="en-US" sz="2200" dirty="0">
                <a:latin typeface="Georgia" charset="0"/>
              </a:rPr>
              <a:t>Allows and encourages </a:t>
            </a:r>
            <a:r>
              <a:rPr lang="en-US" sz="2200" dirty="0" smtClean="0">
                <a:latin typeface="Georgia" charset="0"/>
              </a:rPr>
              <a:t>CPS </a:t>
            </a:r>
            <a:r>
              <a:rPr lang="en-US" sz="2200" dirty="0">
                <a:latin typeface="Georgia" charset="0"/>
              </a:rPr>
              <a:t>to provide services </a:t>
            </a:r>
            <a:r>
              <a:rPr lang="en-US" sz="2200" dirty="0" smtClean="0">
                <a:latin typeface="Georgia" charset="0"/>
              </a:rPr>
              <a:t>to address safety concerns at the front end of the system</a:t>
            </a:r>
            <a:endParaRPr lang="en-US" sz="2200" dirty="0">
              <a:latin typeface="Georgia" charset="0"/>
            </a:endParaRPr>
          </a:p>
          <a:p>
            <a:pPr eaLnBrk="1" hangingPunct="1">
              <a:lnSpc>
                <a:spcPct val="90000"/>
              </a:lnSpc>
            </a:pPr>
            <a:endParaRPr lang="en-US" sz="2200" dirty="0">
              <a:latin typeface="Georgia" charset="0"/>
            </a:endParaRPr>
          </a:p>
          <a:p>
            <a:pPr eaLnBrk="1" hangingPunct="1">
              <a:lnSpc>
                <a:spcPct val="90000"/>
              </a:lnSpc>
            </a:pPr>
            <a:endParaRPr lang="en-US" sz="2000" dirty="0">
              <a:latin typeface="Georgia" charset="0"/>
            </a:endParaRPr>
          </a:p>
          <a:p>
            <a:pPr eaLnBrk="1" hangingPunct="1">
              <a:lnSpc>
                <a:spcPct val="90000"/>
              </a:lnSpc>
              <a:buFont typeface="Wingdings" charset="0"/>
              <a:buNone/>
            </a:pPr>
            <a:endParaRPr lang="en-US" sz="2000" dirty="0">
              <a:latin typeface="Georgia" charset="0"/>
            </a:endParaRPr>
          </a:p>
          <a:p>
            <a:pPr eaLnBrk="1" hangingPunct="1">
              <a:buFont typeface="Wingdings 2" charset="0"/>
              <a:buNone/>
            </a:pPr>
            <a:endParaRPr lang="en-US" dirty="0">
              <a:latin typeface="Georgia" charset="0"/>
            </a:endParaRPr>
          </a:p>
        </p:txBody>
      </p:sp>
      <p:sp>
        <p:nvSpPr>
          <p:cNvPr id="2" name="Slide Number Placeholder 1"/>
          <p:cNvSpPr>
            <a:spLocks noGrp="1"/>
          </p:cNvSpPr>
          <p:nvPr>
            <p:ph type="sldNum" sz="quarter" idx="4"/>
          </p:nvPr>
        </p:nvSpPr>
        <p:spPr/>
        <p:txBody>
          <a:bodyPr/>
          <a:lstStyle/>
          <a:p>
            <a:fld id="{200DC459-4F0D-5B4F-8935-8EFCF60B8E6D}" type="slidenum">
              <a:rPr lang="en-US" smtClean="0"/>
              <a:pPr/>
              <a:t>7</a:t>
            </a:fld>
            <a:endParaRPr lang="en-US" dirty="0"/>
          </a:p>
        </p:txBody>
      </p:sp>
    </p:spTree>
    <p:extLst>
      <p:ext uri="{BB962C8B-B14F-4D97-AF65-F5344CB8AC3E}">
        <p14:creationId xmlns:p14="http://schemas.microsoft.com/office/powerpoint/2010/main" val="3945649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normAutofit/>
          </a:bodyPr>
          <a:lstStyle/>
          <a:p>
            <a:pPr eaLnBrk="1" hangingPunct="1"/>
            <a:r>
              <a:rPr lang="en-US" b="1" dirty="0" smtClean="0"/>
              <a:t>What Alternative Response is NOT</a:t>
            </a:r>
            <a:endParaRPr lang="en-US" dirty="0" smtClean="0"/>
          </a:p>
        </p:txBody>
      </p:sp>
      <p:sp>
        <p:nvSpPr>
          <p:cNvPr id="6147" name="Rectangle 3"/>
          <p:cNvSpPr>
            <a:spLocks noGrp="1" noChangeArrowheads="1"/>
          </p:cNvSpPr>
          <p:nvPr>
            <p:ph sz="quarter" idx="1"/>
          </p:nvPr>
        </p:nvSpPr>
        <p:spPr>
          <a:xfrm>
            <a:off x="914400" y="1447800"/>
            <a:ext cx="7772400" cy="3429000"/>
          </a:xfrm>
        </p:spPr>
        <p:txBody>
          <a:bodyPr>
            <a:normAutofit fontScale="92500" lnSpcReduction="10000"/>
          </a:bodyPr>
          <a:lstStyle/>
          <a:p>
            <a:pPr eaLnBrk="1" fontAlgn="auto" hangingPunct="1">
              <a:spcBef>
                <a:spcPts val="580"/>
              </a:spcBef>
              <a:spcAft>
                <a:spcPts val="0"/>
              </a:spcAft>
              <a:buFont typeface="Wingdings" pitchFamily="2" charset="2"/>
              <a:buNone/>
              <a:defRPr/>
            </a:pPr>
            <a:endParaRPr lang="en-US" b="1" u="sng" dirty="0" smtClean="0">
              <a:latin typeface="+mj-lt"/>
            </a:endParaRPr>
          </a:p>
          <a:p>
            <a:pPr marL="342900" indent="-342900" eaLnBrk="1" fontAlgn="auto" hangingPunct="1">
              <a:spcBef>
                <a:spcPts val="580"/>
              </a:spcBef>
              <a:spcAft>
                <a:spcPts val="0"/>
              </a:spcAft>
              <a:buFont typeface="Arial" pitchFamily="34" charset="0"/>
              <a:buChar char="•"/>
              <a:defRPr/>
            </a:pPr>
            <a:r>
              <a:rPr lang="en-US" dirty="0" smtClean="0">
                <a:latin typeface="+mj-lt"/>
              </a:rPr>
              <a:t>A </a:t>
            </a:r>
            <a:r>
              <a:rPr lang="en-US" dirty="0">
                <a:latin typeface="+mj-lt"/>
              </a:rPr>
              <a:t>model used for all families</a:t>
            </a:r>
          </a:p>
          <a:p>
            <a:pPr marL="342900" indent="-342900" eaLnBrk="1" fontAlgn="auto" hangingPunct="1">
              <a:spcBef>
                <a:spcPts val="580"/>
              </a:spcBef>
              <a:spcAft>
                <a:spcPts val="0"/>
              </a:spcAft>
              <a:buFont typeface="Arial" pitchFamily="34" charset="0"/>
              <a:buChar char="•"/>
              <a:defRPr/>
            </a:pPr>
            <a:r>
              <a:rPr lang="en-US" dirty="0">
                <a:latin typeface="+mj-lt"/>
              </a:rPr>
              <a:t>A replacement for traditional investigations</a:t>
            </a:r>
          </a:p>
          <a:p>
            <a:pPr marL="342900" indent="-342900" eaLnBrk="1" fontAlgn="auto" hangingPunct="1">
              <a:spcBef>
                <a:spcPts val="580"/>
              </a:spcBef>
              <a:spcAft>
                <a:spcPts val="0"/>
              </a:spcAft>
              <a:buFont typeface="Arial" pitchFamily="34" charset="0"/>
              <a:buChar char="•"/>
              <a:defRPr/>
            </a:pPr>
            <a:r>
              <a:rPr lang="en-US" dirty="0">
                <a:latin typeface="+mj-lt"/>
              </a:rPr>
              <a:t>A process that will change the number or type of cases </a:t>
            </a:r>
            <a:r>
              <a:rPr lang="en-US" dirty="0" smtClean="0">
                <a:latin typeface="+mj-lt"/>
              </a:rPr>
              <a:t>CPS receives at the front door or to </a:t>
            </a:r>
            <a:r>
              <a:rPr lang="en-US" dirty="0">
                <a:latin typeface="+mj-lt"/>
              </a:rPr>
              <a:t>which CPS responds</a:t>
            </a:r>
          </a:p>
          <a:p>
            <a:pPr marL="342900" indent="-342900" eaLnBrk="1" fontAlgn="auto" hangingPunct="1">
              <a:spcBef>
                <a:spcPts val="580"/>
              </a:spcBef>
              <a:spcAft>
                <a:spcPts val="0"/>
              </a:spcAft>
              <a:buFont typeface="Arial" pitchFamily="34" charset="0"/>
              <a:buChar char="•"/>
              <a:defRPr/>
            </a:pPr>
            <a:r>
              <a:rPr lang="en-US" dirty="0">
                <a:latin typeface="+mj-lt"/>
              </a:rPr>
              <a:t>A response appropriate for all reports of abuse and </a:t>
            </a:r>
            <a:r>
              <a:rPr lang="en-US" dirty="0" smtClean="0">
                <a:latin typeface="+mj-lt"/>
              </a:rPr>
              <a:t>neglect </a:t>
            </a:r>
          </a:p>
        </p:txBody>
      </p:sp>
      <p:pic>
        <p:nvPicPr>
          <p:cNvPr id="18436" name="Content Placeholder 4" descr="fork-in-the-road.jpg"/>
          <p:cNvPicPr>
            <a:picLocks noChangeAspect="1"/>
          </p:cNvPicPr>
          <p:nvPr/>
        </p:nvPicPr>
        <p:blipFill>
          <a:blip r:embed="rId3">
            <a:extLst>
              <a:ext uri="{28A0092B-C50C-407E-A947-70E740481C1C}">
                <a14:useLocalDpi xmlns:a14="http://schemas.microsoft.com/office/drawing/2010/main" val="0"/>
              </a:ext>
            </a:extLst>
          </a:blip>
          <a:srcRect l="6895" t="4607" r="6897" b="3264"/>
          <a:stretch>
            <a:fillRect/>
          </a:stretch>
        </p:blipFill>
        <p:spPr bwMode="auto">
          <a:xfrm>
            <a:off x="990600" y="4800600"/>
            <a:ext cx="7162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200DC459-4F0D-5B4F-8935-8EFCF60B8E6D}" type="slidenum">
              <a:rPr lang="en-US" smtClean="0"/>
              <a:pPr/>
              <a:t>8</a:t>
            </a:fld>
            <a:endParaRPr lang="en-US" dirty="0"/>
          </a:p>
        </p:txBody>
      </p:sp>
    </p:spTree>
    <p:extLst>
      <p:ext uri="{BB962C8B-B14F-4D97-AF65-F5344CB8AC3E}">
        <p14:creationId xmlns:p14="http://schemas.microsoft.com/office/powerpoint/2010/main" val="4024210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pPr eaLnBrk="1" hangingPunct="1"/>
            <a:r>
              <a:rPr lang="en-US" sz="4400" dirty="0"/>
              <a:t>Practice Framework and Assumptions</a:t>
            </a:r>
          </a:p>
        </p:txBody>
      </p:sp>
      <p:sp>
        <p:nvSpPr>
          <p:cNvPr id="3" name="Content Placeholder 2"/>
          <p:cNvSpPr>
            <a:spLocks noGrp="1"/>
          </p:cNvSpPr>
          <p:nvPr>
            <p:ph sz="half" idx="1"/>
          </p:nvPr>
        </p:nvSpPr>
        <p:spPr/>
        <p:txBody>
          <a:bodyPr>
            <a:normAutofit/>
          </a:bodyPr>
          <a:lstStyle/>
          <a:p>
            <a:pPr>
              <a:tabLst>
                <a:tab pos="2738438" algn="l"/>
              </a:tabLst>
              <a:defRPr/>
            </a:pPr>
            <a:r>
              <a:rPr lang="en-US" sz="2400" dirty="0" smtClean="0">
                <a:effectLst>
                  <a:outerShdw blurRad="38100" dist="38100" dir="2700000" algn="tl">
                    <a:srgbClr val="C0C0C0"/>
                  </a:outerShdw>
                </a:effectLst>
                <a:ea typeface="+mn-ea"/>
              </a:rPr>
              <a:t>The primary goal of </a:t>
            </a:r>
            <a:r>
              <a:rPr lang="en-US" sz="2400" dirty="0" smtClean="0">
                <a:effectLst>
                  <a:outerShdw blurRad="38100" dist="38100" dir="2700000" algn="tl">
                    <a:srgbClr val="C0C0C0"/>
                  </a:outerShdw>
                </a:effectLst>
              </a:rPr>
              <a:t>any CPS response (AR or TR) </a:t>
            </a:r>
            <a:r>
              <a:rPr lang="en-US" sz="2400" dirty="0" smtClean="0">
                <a:effectLst>
                  <a:outerShdw blurRad="38100" dist="38100" dir="2700000" algn="tl">
                    <a:srgbClr val="C0C0C0"/>
                  </a:outerShdw>
                </a:effectLst>
                <a:ea typeface="+mn-ea"/>
              </a:rPr>
              <a:t> is child safety</a:t>
            </a:r>
          </a:p>
          <a:p>
            <a:pPr>
              <a:tabLst>
                <a:tab pos="2738438" algn="l"/>
              </a:tabLst>
              <a:defRPr/>
            </a:pPr>
            <a:r>
              <a:rPr lang="en-US" sz="2400" dirty="0" smtClean="0">
                <a:effectLst>
                  <a:outerShdw blurRad="38100" dist="38100" dir="2700000" algn="tl">
                    <a:srgbClr val="C0C0C0"/>
                  </a:outerShdw>
                </a:effectLst>
                <a:ea typeface="+mn-ea"/>
              </a:rPr>
              <a:t>Most families want to address threats to child safety &amp; can be partners in achieving child safety</a:t>
            </a:r>
          </a:p>
          <a:p>
            <a:pPr>
              <a:tabLst>
                <a:tab pos="2738438" algn="l"/>
              </a:tabLst>
              <a:defRPr/>
            </a:pPr>
            <a:r>
              <a:rPr lang="en-US" sz="2400" dirty="0" smtClean="0">
                <a:effectLst>
                  <a:outerShdw blurRad="38100" dist="38100" dir="2700000" algn="tl">
                    <a:srgbClr val="C0C0C0"/>
                  </a:outerShdw>
                </a:effectLst>
              </a:rPr>
              <a:t>Circumstances and needs of </a:t>
            </a:r>
            <a:r>
              <a:rPr lang="en-US" sz="2400" dirty="0" smtClean="0">
                <a:solidFill>
                  <a:schemeClr val="tx1"/>
                </a:solidFill>
                <a:effectLst>
                  <a:outerShdw blurRad="38100" dist="38100" dir="2700000" algn="tl">
                    <a:srgbClr val="C0C0C0"/>
                  </a:outerShdw>
                </a:effectLst>
              </a:rPr>
              <a:t>families</a:t>
            </a:r>
            <a:r>
              <a:rPr lang="en-US" sz="2400" dirty="0" smtClean="0">
                <a:solidFill>
                  <a:srgbClr val="FF0000"/>
                </a:solidFill>
                <a:effectLst>
                  <a:outerShdw blurRad="38100" dist="38100" dir="2700000" algn="tl">
                    <a:srgbClr val="C0C0C0"/>
                  </a:outerShdw>
                </a:effectLst>
              </a:rPr>
              <a:t> </a:t>
            </a:r>
            <a:r>
              <a:rPr lang="en-US" sz="2400" dirty="0" smtClean="0">
                <a:effectLst>
                  <a:outerShdw blurRad="38100" dist="38100" dir="2700000" algn="tl">
                    <a:srgbClr val="C0C0C0"/>
                  </a:outerShdw>
                </a:effectLst>
              </a:rPr>
              <a:t>differ, so should our response</a:t>
            </a:r>
            <a:endParaRPr lang="en-US" sz="2400" dirty="0" smtClean="0">
              <a:effectLst>
                <a:outerShdw blurRad="38100" dist="38100" dir="2700000" algn="tl">
                  <a:srgbClr val="C0C0C0"/>
                </a:outerShdw>
              </a:effectLst>
              <a:ea typeface="+mn-ea"/>
            </a:endParaRPr>
          </a:p>
          <a:p>
            <a:pPr eaLnBrk="1" hangingPunct="1">
              <a:buFont typeface="Wingdings 2" pitchFamily="18" charset="2"/>
              <a:buChar char=""/>
              <a:defRPr/>
            </a:pPr>
            <a:endParaRPr lang="en-US" sz="1800" dirty="0">
              <a:ea typeface="+mn-ea"/>
            </a:endParaRPr>
          </a:p>
        </p:txBody>
      </p:sp>
      <p:sp>
        <p:nvSpPr>
          <p:cNvPr id="4" name="Content Placeholder 3"/>
          <p:cNvSpPr>
            <a:spLocks noGrp="1"/>
          </p:cNvSpPr>
          <p:nvPr>
            <p:ph sz="half" idx="2"/>
          </p:nvPr>
        </p:nvSpPr>
        <p:spPr/>
        <p:txBody>
          <a:bodyPr>
            <a:normAutofit/>
          </a:bodyPr>
          <a:lstStyle/>
          <a:p>
            <a:pPr>
              <a:tabLst>
                <a:tab pos="2738438" algn="l"/>
              </a:tabLst>
              <a:defRPr/>
            </a:pPr>
            <a:r>
              <a:rPr lang="en-US" sz="2400" dirty="0" smtClean="0">
                <a:effectLst>
                  <a:outerShdw blurRad="38100" dist="38100" dir="2700000" algn="tl">
                    <a:srgbClr val="C0C0C0"/>
                  </a:outerShdw>
                </a:effectLst>
                <a:ea typeface="+mn-ea"/>
              </a:rPr>
              <a:t>Families are more than the presenting concerns</a:t>
            </a:r>
          </a:p>
          <a:p>
            <a:pPr>
              <a:tabLst>
                <a:tab pos="2738438" algn="l"/>
              </a:tabLst>
              <a:defRPr/>
            </a:pPr>
            <a:r>
              <a:rPr lang="en-US" sz="2400" dirty="0">
                <a:effectLst>
                  <a:outerShdw blurRad="38100" dist="38100" dir="2700000" algn="tl">
                    <a:srgbClr val="C0C0C0"/>
                  </a:outerShdw>
                </a:effectLst>
              </a:rPr>
              <a:t>P</a:t>
            </a:r>
            <a:r>
              <a:rPr lang="en-US" sz="2400" dirty="0" smtClean="0">
                <a:effectLst>
                  <a:outerShdw blurRad="38100" dist="38100" dir="2700000" algn="tl">
                    <a:srgbClr val="C0C0C0"/>
                  </a:outerShdw>
                </a:effectLst>
                <a:ea typeface="+mn-ea"/>
              </a:rPr>
              <a:t>rotective factors can assist in keeping children safe </a:t>
            </a:r>
          </a:p>
          <a:p>
            <a:pPr>
              <a:tabLst>
                <a:tab pos="2738438" algn="l"/>
              </a:tabLst>
              <a:defRPr/>
            </a:pPr>
            <a:r>
              <a:rPr lang="en-US" sz="2400" dirty="0" smtClean="0">
                <a:effectLst>
                  <a:outerShdw blurRad="38100" dist="38100" dir="2700000" algn="tl">
                    <a:srgbClr val="C0C0C0"/>
                  </a:outerShdw>
                </a:effectLst>
                <a:ea typeface="+mn-ea"/>
              </a:rPr>
              <a:t>Families are helped through connections with community services and resources</a:t>
            </a:r>
          </a:p>
          <a:p>
            <a:pPr eaLnBrk="1" hangingPunct="1">
              <a:buFont typeface="Wingdings 2" pitchFamily="18" charset="2"/>
              <a:buChar char=""/>
              <a:defRPr/>
            </a:pPr>
            <a:endParaRPr lang="en-US" dirty="0">
              <a:ea typeface="+mn-ea"/>
            </a:endParaRPr>
          </a:p>
        </p:txBody>
      </p:sp>
      <p:sp>
        <p:nvSpPr>
          <p:cNvPr id="2" name="Slide Number Placeholder 1"/>
          <p:cNvSpPr>
            <a:spLocks noGrp="1"/>
          </p:cNvSpPr>
          <p:nvPr>
            <p:ph type="sldNum" sz="quarter" idx="4"/>
          </p:nvPr>
        </p:nvSpPr>
        <p:spPr/>
        <p:txBody>
          <a:bodyPr/>
          <a:lstStyle/>
          <a:p>
            <a:fld id="{200DC459-4F0D-5B4F-8935-8EFCF60B8E6D}" type="slidenum">
              <a:rPr lang="en-US" smtClean="0"/>
              <a:pPr/>
              <a:t>9</a:t>
            </a:fld>
            <a:endParaRPr lang="en-US" dirty="0"/>
          </a:p>
        </p:txBody>
      </p:sp>
    </p:spTree>
    <p:extLst>
      <p:ext uri="{BB962C8B-B14F-4D97-AF65-F5344CB8AC3E}">
        <p14:creationId xmlns:p14="http://schemas.microsoft.com/office/powerpoint/2010/main" val="1950230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Solution Based Casework Intro">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Kempe PPT Template HA.potx" id="{17B5D670-4313-4A38-A1F9-A1A5EA7EFD6B}" vid="{AAA2D291-D433-436F-97DD-4BC6D47250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DA632BAF07D44E89886B24C34F93EA" ma:contentTypeVersion="0" ma:contentTypeDescription="Create a new document." ma:contentTypeScope="" ma:versionID="dc63b4207b13c01e2383d22d578bafe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426BF8-E99A-4F08-984E-4A87B3B0F30F}">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A4BEEF5-A832-4BCA-AF2A-8AA7BF7AD30A}">
  <ds:schemaRefs>
    <ds:schemaRef ds:uri="http://schemas.microsoft.com/sharepoint/v3/contenttype/forms"/>
  </ds:schemaRefs>
</ds:datastoreItem>
</file>

<file path=customXml/itemProps3.xml><?xml version="1.0" encoding="utf-8"?>
<ds:datastoreItem xmlns:ds="http://schemas.openxmlformats.org/officeDocument/2006/customXml" ds:itemID="{930D909E-D627-4F2A-A25A-6AFD7FB0CA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37252</TotalTime>
  <Words>1575</Words>
  <Application>Microsoft Office PowerPoint</Application>
  <PresentationFormat>On-screen Show (4:3)</PresentationFormat>
  <Paragraphs>360</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Algerian</vt:lpstr>
      <vt:lpstr>Arial</vt:lpstr>
      <vt:lpstr>Calibri</vt:lpstr>
      <vt:lpstr>Calibri Light</vt:lpstr>
      <vt:lpstr>Franklin Gothic Book</vt:lpstr>
      <vt:lpstr>Georgia</vt:lpstr>
      <vt:lpstr>Wingdings</vt:lpstr>
      <vt:lpstr>Wingdings 2</vt:lpstr>
      <vt:lpstr>Solution Based Casework Intro</vt:lpstr>
      <vt:lpstr>  Alternative Response:  An Introduction</vt:lpstr>
      <vt:lpstr>Goals</vt:lpstr>
      <vt:lpstr>Words of Wisdom</vt:lpstr>
      <vt:lpstr>Differential Response  National</vt:lpstr>
      <vt:lpstr>Alternative Response is . . . </vt:lpstr>
      <vt:lpstr>Benefits of Alternative Response</vt:lpstr>
      <vt:lpstr>Principles of Alternative Response</vt:lpstr>
      <vt:lpstr>What Alternative Response is NOT</vt:lpstr>
      <vt:lpstr>Practice Framework and Assumptions</vt:lpstr>
      <vt:lpstr>PowerPoint Presentation</vt:lpstr>
      <vt:lpstr>How does this work help families?</vt:lpstr>
      <vt:lpstr>As of February 2016</vt:lpstr>
      <vt:lpstr>THE TEXAS ALTERNATIVE RESPONSE MODEL</vt:lpstr>
      <vt:lpstr>Why Implement Alternative Response in Texas?</vt:lpstr>
      <vt:lpstr>And Most Importantly . . .</vt:lpstr>
      <vt:lpstr>Legal Background</vt:lpstr>
      <vt:lpstr>PowerPoint Presentation</vt:lpstr>
      <vt:lpstr>Texas’ Core Elements</vt:lpstr>
      <vt:lpstr>What kinds of reports will be in AR in Texas?</vt:lpstr>
      <vt:lpstr>What is eligible?</vt:lpstr>
      <vt:lpstr>What is not eligible?</vt:lpstr>
      <vt:lpstr>Working the Case</vt:lpstr>
      <vt:lpstr>CPS Responses</vt:lpstr>
      <vt:lpstr>Alternative Response and Casework Practice</vt:lpstr>
      <vt:lpstr>Engagement Strategies</vt:lpstr>
      <vt:lpstr>This is Already Happening!</vt:lpstr>
      <vt:lpstr>IMPLEMENTATION SCHEDULE</vt:lpstr>
      <vt:lpstr>Texas Alternative Response Model: Where…</vt:lpstr>
      <vt:lpstr>Texas Alternative Response Model: When…</vt:lpstr>
      <vt:lpstr>Research – National and Local</vt:lpstr>
      <vt:lpstr>What Does the Research Say?</vt:lpstr>
      <vt:lpstr>Table 1 Over 30,000 AR Cases Opened in the 5 Initial Regions From November 2014 thru February 2017</vt:lpstr>
      <vt:lpstr>Table 2 Less Than 10% of the Cases Stage Progress</vt:lpstr>
      <vt:lpstr>Table 3 Only a Few % Stage Progress to CVS or FBSS </vt:lpstr>
      <vt:lpstr>PowerPoint Presentation</vt:lpstr>
      <vt:lpstr>PowerPoint Presentation</vt:lpstr>
      <vt:lpstr>PowerPoint Presentation</vt:lpstr>
      <vt:lpstr>Resources</vt:lpstr>
      <vt:lpstr>QUESTIONS</vt:lpstr>
    </vt:vector>
  </TitlesOfParts>
  <Company>UCDenver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AR101 PowerPoint Presentation</dc:title>
  <dc:creator>Amy Hahn</dc:creator>
  <cp:lastModifiedBy>Gray,Gwen A (DFPS)</cp:lastModifiedBy>
  <cp:revision>296</cp:revision>
  <cp:lastPrinted>2017-03-21T12:25:31Z</cp:lastPrinted>
  <dcterms:created xsi:type="dcterms:W3CDTF">2013-05-09T17:34:26Z</dcterms:created>
  <dcterms:modified xsi:type="dcterms:W3CDTF">2017-03-28T15:24:02Z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0x0101009ADA632BAF07D44E89886B24C34F93EA</vt:lpwstr>
  </property>
</Properties>
</file>